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2" r:id="rId2"/>
    <p:sldId id="308" r:id="rId3"/>
    <p:sldId id="317" r:id="rId4"/>
    <p:sldId id="318" r:id="rId5"/>
    <p:sldId id="320" r:id="rId6"/>
    <p:sldId id="319" r:id="rId7"/>
    <p:sldId id="321" r:id="rId8"/>
    <p:sldId id="322" r:id="rId9"/>
    <p:sldId id="323" r:id="rId10"/>
    <p:sldId id="324" r:id="rId11"/>
    <p:sldId id="316" r:id="rId12"/>
    <p:sldId id="32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E4FB"/>
    <a:srgbClr val="A3D3FB"/>
    <a:srgbClr val="74D5F8"/>
    <a:srgbClr val="FFFFFF"/>
    <a:srgbClr val="000000"/>
    <a:srgbClr val="D7EFFD"/>
    <a:srgbClr val="C21306"/>
    <a:srgbClr val="EA0000"/>
    <a:srgbClr val="0099FF"/>
    <a:srgbClr val="EC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75967" autoAdjust="0"/>
  </p:normalViewPr>
  <p:slideViewPr>
    <p:cSldViewPr>
      <p:cViewPr varScale="1">
        <p:scale>
          <a:sx n="67" d="100"/>
          <a:sy n="67" d="100"/>
        </p:scale>
        <p:origin x="-1690"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FF052-5691-4447-9207-AF164E062DAA}" type="datetimeFigureOut">
              <a:rPr lang="en-US" smtClean="0"/>
              <a:pPr/>
              <a:t>8/6/2018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1367E-4C69-493F-972B-2E890D42C84C}" type="slidenum">
              <a:rPr lang="en-US" smtClean="0"/>
              <a:pPr/>
              <a:t>‹#›</a:t>
            </a:fld>
            <a:endParaRPr lang="en-US"/>
          </a:p>
        </p:txBody>
      </p:sp>
    </p:spTree>
    <p:extLst>
      <p:ext uri="{BB962C8B-B14F-4D97-AF65-F5344CB8AC3E}">
        <p14:creationId xmlns:p14="http://schemas.microsoft.com/office/powerpoint/2010/main" val="123466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2"/>
                </a:solidFill>
                <a:latin typeface="Calibri" panose="020F0502020204030204" pitchFamily="34" charset="0"/>
              </a:rPr>
              <a:t>How do we identify native and invasive crayfish? And do they impact freshwater ecosystems?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Signal</a:t>
            </a:r>
            <a:r>
              <a:rPr lang="en-US" baseline="0" dirty="0"/>
              <a:t> crayfish i</a:t>
            </a:r>
            <a:r>
              <a:rPr lang="en-US" dirty="0"/>
              <a:t>mage (on left) by </a:t>
            </a:r>
            <a:r>
              <a:rPr lang="en-US" sz="1200" b="0" i="0" kern="1200" dirty="0">
                <a:solidFill>
                  <a:schemeClr val="tx1"/>
                </a:solidFill>
                <a:effectLst/>
                <a:latin typeface="+mn-lt"/>
                <a:ea typeface="+mn-ea"/>
                <a:cs typeface="+mn-cs"/>
              </a:rPr>
              <a:t>Roger Tabor (U.S. Fish and Wildlife Service): https://www.flickr.com/photos/usfwspacific/6093365240</a:t>
            </a:r>
            <a:r>
              <a:rPr lang="en-US" sz="1200" b="0" i="0" kern="1200" baseline="0" dirty="0">
                <a:solidFill>
                  <a:schemeClr val="tx1"/>
                </a:solidFill>
                <a:effectLst/>
                <a:latin typeface="+mn-lt"/>
                <a:ea typeface="+mn-ea"/>
                <a:cs typeface="+mn-cs"/>
              </a:rPr>
              <a:t> </a:t>
            </a:r>
            <a:r>
              <a:rPr lang="en-US" dirty="0"/>
              <a:t>(licensed for noncommercial reuse)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Red swamp crayfish image (on right) source: </a:t>
            </a:r>
            <a:r>
              <a:rPr lang="en-US" sz="1200" u="none" kern="1200" dirty="0">
                <a:solidFill>
                  <a:schemeClr val="tx1"/>
                </a:solidFill>
                <a:effectLst/>
                <a:latin typeface="+mn-lt"/>
                <a:ea typeface="+mn-ea"/>
                <a:cs typeface="+mn-cs"/>
              </a:rPr>
              <a:t>National Park Service: https://www.flickr.com/photos/santamonicamtns/11954193476 </a:t>
            </a:r>
            <a:r>
              <a:rPr lang="en-US" dirty="0"/>
              <a:t>(licensed for noncommercial reuse)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1C9928-AE5F-4CA4-B02D-22740B8988CD}" type="slidenum">
              <a:rPr lang="en-US" smtClean="0"/>
              <a:pPr/>
              <a:t>1</a:t>
            </a:fld>
            <a:endParaRPr lang="en-US"/>
          </a:p>
        </p:txBody>
      </p:sp>
    </p:spTree>
    <p:extLst>
      <p:ext uri="{BB962C8B-B14F-4D97-AF65-F5344CB8AC3E}">
        <p14:creationId xmlns:p14="http://schemas.microsoft.com/office/powerpoint/2010/main" val="425807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Image source: Ashour Rehana: https://www.flickr.com/photos/arehana/2967950426</a:t>
            </a:r>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10</a:t>
            </a:fld>
            <a:endParaRPr lang="en-US"/>
          </a:p>
        </p:txBody>
      </p:sp>
    </p:spTree>
    <p:extLst>
      <p:ext uri="{BB962C8B-B14F-4D97-AF65-F5344CB8AC3E}">
        <p14:creationId xmlns:p14="http://schemas.microsoft.com/office/powerpoint/2010/main" val="314946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Native crayfish and other macroinvertebrates, as well as native amphibians, reptiles, and fish impacted</a:t>
            </a:r>
            <a:endParaRPr lang="en-US" dirty="0"/>
          </a:p>
        </p:txBody>
      </p:sp>
      <p:sp>
        <p:nvSpPr>
          <p:cNvPr id="4" name="Slide Number Placeholder 3"/>
          <p:cNvSpPr>
            <a:spLocks noGrp="1"/>
          </p:cNvSpPr>
          <p:nvPr>
            <p:ph type="sldNum" sz="quarter" idx="10"/>
          </p:nvPr>
        </p:nvSpPr>
        <p:spPr/>
        <p:txBody>
          <a:bodyPr/>
          <a:lstStyle/>
          <a:p>
            <a:fld id="{FF1C9928-AE5F-4CA4-B02D-22740B8988CD}" type="slidenum">
              <a:rPr lang="en-US" smtClean="0"/>
              <a:pPr/>
              <a:t>11</a:t>
            </a:fld>
            <a:endParaRPr lang="en-US"/>
          </a:p>
        </p:txBody>
      </p:sp>
    </p:spTree>
    <p:extLst>
      <p:ext uri="{BB962C8B-B14F-4D97-AF65-F5344CB8AC3E}">
        <p14:creationId xmlns:p14="http://schemas.microsoft.com/office/powerpoint/2010/main" val="173477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1C9928-AE5F-4CA4-B02D-22740B8988CD}" type="slidenum">
              <a:rPr lang="en-US" smtClean="0"/>
              <a:pPr/>
              <a:t>12</a:t>
            </a:fld>
            <a:endParaRPr lang="en-US"/>
          </a:p>
        </p:txBody>
      </p:sp>
    </p:spTree>
    <p:extLst>
      <p:ext uri="{BB962C8B-B14F-4D97-AF65-F5344CB8AC3E}">
        <p14:creationId xmlns:p14="http://schemas.microsoft.com/office/powerpoint/2010/main" val="317412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Signal crayfish</a:t>
            </a:r>
            <a:r>
              <a:rPr lang="en-US" sz="1200" kern="1200" dirty="0">
                <a:solidFill>
                  <a:schemeClr val="tx1"/>
                </a:solidFill>
                <a:effectLst/>
                <a:latin typeface="+mn-lt"/>
                <a:ea typeface="+mn-ea"/>
                <a:cs typeface="+mn-cs"/>
              </a:rPr>
              <a:t> are </a:t>
            </a:r>
            <a:r>
              <a:rPr lang="en-US" sz="1200" b="1" kern="1200" dirty="0">
                <a:solidFill>
                  <a:schemeClr val="tx1"/>
                </a:solidFill>
                <a:effectLst/>
                <a:latin typeface="+mn-lt"/>
                <a:ea typeface="+mn-ea"/>
                <a:cs typeface="+mn-cs"/>
              </a:rPr>
              <a:t>native</a:t>
            </a:r>
            <a:r>
              <a:rPr lang="en-US" sz="1200" kern="1200" dirty="0">
                <a:solidFill>
                  <a:schemeClr val="tx1"/>
                </a:solidFill>
                <a:effectLst/>
                <a:latin typeface="+mn-lt"/>
                <a:ea typeface="+mn-ea"/>
                <a:cs typeface="+mn-cs"/>
              </a:rPr>
              <a:t> to the Pacific</a:t>
            </a:r>
            <a:r>
              <a:rPr lang="en-US" sz="1200" kern="1200" baseline="0" dirty="0">
                <a:solidFill>
                  <a:schemeClr val="tx1"/>
                </a:solidFill>
                <a:effectLst/>
                <a:latin typeface="+mn-lt"/>
                <a:ea typeface="+mn-ea"/>
                <a:cs typeface="+mn-cs"/>
              </a:rPr>
              <a:t> Northwest. “</a:t>
            </a:r>
            <a:r>
              <a:rPr lang="en-US" dirty="0"/>
              <a:t>This species can be identified by its uniform brownish coloration, white or light coloration of the claw joint, and the smooth surface of its carapace and claws compared to that of nonnative species”. </a:t>
            </a:r>
            <a:r>
              <a:rPr lang="en-US" sz="1200" kern="1200" baseline="0" dirty="0">
                <a:solidFill>
                  <a:schemeClr val="tx1"/>
                </a:solidFill>
                <a:effectLst/>
                <a:latin typeface="+mn-lt"/>
                <a:ea typeface="+mn-ea"/>
                <a:cs typeface="+mn-cs"/>
              </a:rPr>
              <a:t>Description from WA Dept. of Fish &amp; Wildlife</a:t>
            </a:r>
            <a:endParaRPr lang="en-US" dirty="0"/>
          </a:p>
          <a:p>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Signal</a:t>
            </a:r>
            <a:r>
              <a:rPr lang="en-US" baseline="0" dirty="0"/>
              <a:t> crayfish i</a:t>
            </a:r>
            <a:r>
              <a:rPr lang="en-US" dirty="0"/>
              <a:t>mage by</a:t>
            </a:r>
            <a:r>
              <a:rPr lang="en-US" sz="1200" b="0" kern="1200" dirty="0">
                <a:solidFill>
                  <a:schemeClr val="tx1"/>
                </a:solidFill>
                <a:effectLst/>
                <a:latin typeface="+mn-lt"/>
                <a:ea typeface="+mn-ea"/>
                <a:cs typeface="+mn-cs"/>
              </a:rPr>
              <a:t> Jeff </a:t>
            </a:r>
            <a:r>
              <a:rPr lang="en-US" sz="1200" b="0" kern="1200" dirty="0" err="1">
                <a:solidFill>
                  <a:schemeClr val="tx1"/>
                </a:solidFill>
                <a:effectLst/>
                <a:latin typeface="+mn-lt"/>
                <a:ea typeface="+mn-ea"/>
                <a:cs typeface="+mn-cs"/>
              </a:rPr>
              <a:t>Benca</a:t>
            </a:r>
            <a:r>
              <a:rPr lang="en-US" sz="1200" b="0" kern="1200" dirty="0">
                <a:solidFill>
                  <a:schemeClr val="tx1"/>
                </a:solidFill>
                <a:effectLst/>
                <a:latin typeface="+mn-lt"/>
                <a:ea typeface="+mn-ea"/>
                <a:cs typeface="+mn-cs"/>
              </a:rPr>
              <a:t>; used by permission</a:t>
            </a:r>
            <a:endParaRPr lang="en-US" b="0" dirty="0"/>
          </a:p>
        </p:txBody>
      </p:sp>
      <p:sp>
        <p:nvSpPr>
          <p:cNvPr id="4" name="Slide Number Placeholder 3"/>
          <p:cNvSpPr>
            <a:spLocks noGrp="1"/>
          </p:cNvSpPr>
          <p:nvPr>
            <p:ph type="sldNum" sz="quarter" idx="10"/>
          </p:nvPr>
        </p:nvSpPr>
        <p:spPr/>
        <p:txBody>
          <a:bodyPr/>
          <a:lstStyle/>
          <a:p>
            <a:fld id="{C948B70D-9CCB-487F-9D57-44FD691A2D04}" type="slidenum">
              <a:rPr lang="en-US" smtClean="0"/>
              <a:pPr/>
              <a:t>2</a:t>
            </a:fld>
            <a:endParaRPr lang="en-US"/>
          </a:p>
        </p:txBody>
      </p:sp>
    </p:spTree>
    <p:extLst>
      <p:ext uri="{BB962C8B-B14F-4D97-AF65-F5344CB8AC3E}">
        <p14:creationId xmlns:p14="http://schemas.microsoft.com/office/powerpoint/2010/main" val="400921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darker brown signal crayfish. They can also be more red. “Native crayfish are the only crayfish that may be removed from the vicinity of the waterbody alive” (</a:t>
            </a:r>
            <a:r>
              <a:rPr lang="en-US" sz="1200" kern="1200" baseline="0" dirty="0">
                <a:solidFill>
                  <a:schemeClr val="tx1"/>
                </a:solidFill>
                <a:effectLst/>
                <a:latin typeface="+mn-lt"/>
                <a:ea typeface="+mn-ea"/>
                <a:cs typeface="+mn-cs"/>
              </a:rPr>
              <a:t>WA Dept. of Fish &amp; Wildlife). Quote and image from: https://wdfw.wa.gov/fishing/washington/Species/6742/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3</a:t>
            </a:fld>
            <a:endParaRPr lang="en-US"/>
          </a:p>
        </p:txBody>
      </p:sp>
    </p:spTree>
    <p:extLst>
      <p:ext uri="{BB962C8B-B14F-4D97-AF65-F5344CB8AC3E}">
        <p14:creationId xmlns:p14="http://schemas.microsoft.com/office/powerpoint/2010/main" val="335372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Dark red as adults, sometimes bordering on black (or occasionally blue)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Adults range from 2-5 inches (5-13 cm) long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Longer, narrower claws than native signal crayfish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Covered with red, white, or black </a:t>
            </a:r>
            <a:r>
              <a:rPr lang="en-US" sz="1200" kern="1200" baseline="0" dirty="0" err="1">
                <a:solidFill>
                  <a:schemeClr val="tx1"/>
                </a:solidFill>
                <a:effectLst/>
                <a:latin typeface="+mn-lt"/>
                <a:ea typeface="+mn-ea"/>
                <a:cs typeface="+mn-cs"/>
              </a:rPr>
              <a:t>tubercules</a:t>
            </a:r>
            <a:r>
              <a:rPr lang="en-US" sz="1200" kern="1200" baseline="0" dirty="0">
                <a:solidFill>
                  <a:schemeClr val="tx1"/>
                </a:solidFill>
                <a:effectLst/>
                <a:latin typeface="+mn-lt"/>
                <a:ea typeface="+mn-ea"/>
                <a:cs typeface="+mn-cs"/>
              </a:rPr>
              <a:t> (bumps)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alt and pepper” spotting pattern over carapace in black, grey, white or red</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 B</a:t>
            </a:r>
            <a:r>
              <a:rPr lang="en-US" sz="1200" kern="1200" dirty="0">
                <a:solidFill>
                  <a:schemeClr val="tx1"/>
                </a:solidFill>
                <a:effectLst/>
                <a:latin typeface="+mn-lt"/>
                <a:ea typeface="+mn-ea"/>
                <a:cs typeface="+mn-cs"/>
              </a:rPr>
              <a:t>lack “V” pattern on dorsal (back) side of abdomen (tail)</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 J</a:t>
            </a:r>
            <a:r>
              <a:rPr lang="en-US" sz="1200" kern="1200" dirty="0">
                <a:solidFill>
                  <a:schemeClr val="tx1"/>
                </a:solidFill>
                <a:effectLst/>
                <a:latin typeface="+mn-lt"/>
                <a:ea typeface="+mn-ea"/>
                <a:cs typeface="+mn-cs"/>
              </a:rPr>
              <a:t>uveniles gray or brown without spots; body shape and pattern similar to adults, although juveniles sometimes have dark wavy lines</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Description source: </a:t>
            </a:r>
            <a:r>
              <a:rPr lang="en-US" sz="1200" u="none" kern="1200" dirty="0">
                <a:solidFill>
                  <a:schemeClr val="tx1"/>
                </a:solidFill>
                <a:effectLst/>
                <a:latin typeface="+mn-lt"/>
                <a:ea typeface="+mn-ea"/>
                <a:cs typeface="+mn-cs"/>
              </a:rPr>
              <a:t>Olden, J.D. Brief Guide to Crayfish Identification in the Pacific Northwest: </a:t>
            </a:r>
            <a:r>
              <a:rPr lang="en-US" sz="1200" kern="1200" baseline="0" dirty="0">
                <a:solidFill>
                  <a:schemeClr val="tx1"/>
                </a:solidFill>
                <a:effectLst/>
                <a:latin typeface="+mn-lt"/>
                <a:ea typeface="+mn-ea"/>
                <a:cs typeface="+mn-cs"/>
              </a:rPr>
              <a:t>https://wdfw.wa.gov/fishing/shellfish/crayfish/crayfish_id_guide.pdf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Image source: U.S. Fish &amp; Wildlife Service: https://www.flickr.com/photos/usfwspacific/8027151587</a:t>
            </a:r>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4</a:t>
            </a:fld>
            <a:endParaRPr lang="en-US"/>
          </a:p>
        </p:txBody>
      </p:sp>
    </p:spTree>
    <p:extLst>
      <p:ext uri="{BB962C8B-B14F-4D97-AF65-F5344CB8AC3E}">
        <p14:creationId xmlns:p14="http://schemas.microsoft.com/office/powerpoint/2010/main" val="98451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Native of </a:t>
            </a:r>
            <a:r>
              <a:rPr lang="en-US" dirty="0"/>
              <a:t>Mississippi river drainage and coast of Gulf of Mexico</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dirty="0"/>
              <a:t>Aggressively compete with native crayfish for food and habitat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Description source: Michigan Invasive Species: https://www.michigan.gov/invasives/0,5664,7-324-68002_74188-367863--,00.html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Image source: Rachid H: https://www.flickr.com/photos/rachidh/10349907123/</a:t>
            </a:r>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5</a:t>
            </a:fld>
            <a:endParaRPr lang="en-US"/>
          </a:p>
        </p:txBody>
      </p:sp>
    </p:spTree>
    <p:extLst>
      <p:ext uri="{BB962C8B-B14F-4D97-AF65-F5344CB8AC3E}">
        <p14:creationId xmlns:p14="http://schemas.microsoft.com/office/powerpoint/2010/main" val="332907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dirty="0"/>
              <a:t>Reduce habitat for many amphibians, invertebrates, and juvenile fish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dirty="0"/>
              <a:t>Burrowing and foraging behavior can also lead to summer cyanobacteria blooms and eutrophic (less oxygen)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Description source: Michigan Invasive Species: https://www.michigan.gov/invasives/0,5664,7-324-68002_74188-367863--,00.html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Image Source: </a:t>
            </a:r>
            <a:r>
              <a:rPr lang="en-US" sz="1200" u="none" kern="1200" dirty="0">
                <a:solidFill>
                  <a:schemeClr val="tx1"/>
                </a:solidFill>
                <a:effectLst/>
                <a:latin typeface="+mn-lt"/>
                <a:ea typeface="+mn-ea"/>
                <a:cs typeface="+mn-cs"/>
              </a:rPr>
              <a:t>National Park Service: https://www.flickr.com/photos/santamonicamtns/11954193476</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11367E-4C69-493F-972B-2E890D42C84C}" type="slidenum">
              <a:rPr lang="en-US" smtClean="0"/>
              <a:pPr/>
              <a:t>6</a:t>
            </a:fld>
            <a:endParaRPr lang="en-US"/>
          </a:p>
        </p:txBody>
      </p:sp>
    </p:spTree>
    <p:extLst>
      <p:ext uri="{BB962C8B-B14F-4D97-AF65-F5344CB8AC3E}">
        <p14:creationId xmlns:p14="http://schemas.microsoft.com/office/powerpoint/2010/main" val="163848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Medium to large crayfish; grows to 5 inches (13 cm), or sometimes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Olive-brown or reddish-brown body, dappled with dark brown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Large claws with large, flattened </a:t>
            </a:r>
            <a:r>
              <a:rPr lang="en-US" sz="1200" kern="1200" baseline="0" dirty="0" err="1">
                <a:solidFill>
                  <a:schemeClr val="tx1"/>
                </a:solidFill>
                <a:effectLst/>
                <a:latin typeface="+mn-lt"/>
                <a:ea typeface="+mn-ea"/>
                <a:cs typeface="+mn-cs"/>
              </a:rPr>
              <a:t>tubercules</a:t>
            </a:r>
            <a:r>
              <a:rPr lang="en-US" sz="1200" kern="1200" baseline="0" dirty="0">
                <a:solidFill>
                  <a:schemeClr val="tx1"/>
                </a:solidFill>
                <a:effectLst/>
                <a:latin typeface="+mn-lt"/>
                <a:ea typeface="+mn-ea"/>
                <a:cs typeface="+mn-cs"/>
              </a:rPr>
              <a:t> (bumps) on the medial sides (those closest to the 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P</a:t>
            </a:r>
            <a:r>
              <a:rPr lang="en-US" dirty="0"/>
              <a:t>incers are green or greenish-blue with orange or orange-red 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dirty="0"/>
              <a:t>Rostrum has notches or spines near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Prefer permanent, well-oxygenated freshwater ecosystems with substrates of silt to cobble such as rivers, streams, lakes, and ponds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Found at depths ranging from a few inches to 100 feet (30 meters) of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Description sources:</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Missouri Dept. of Conservation site listed below and: </a:t>
            </a:r>
            <a:r>
              <a:rPr lang="en-US" sz="1200" u="none" kern="1200" dirty="0">
                <a:solidFill>
                  <a:schemeClr val="tx1"/>
                </a:solidFill>
                <a:effectLst/>
                <a:latin typeface="+mn-lt"/>
                <a:ea typeface="+mn-ea"/>
                <a:cs typeface="+mn-cs"/>
              </a:rPr>
              <a:t>Olden, J.D. Brief Guide to Crayfish Identification in the Pacific Northwest: </a:t>
            </a:r>
            <a:r>
              <a:rPr lang="en-US" sz="1200" kern="1200" baseline="0" dirty="0">
                <a:solidFill>
                  <a:schemeClr val="tx1"/>
                </a:solidFill>
                <a:effectLst/>
                <a:latin typeface="+mn-lt"/>
                <a:ea typeface="+mn-ea"/>
                <a:cs typeface="+mn-cs"/>
              </a:rPr>
              <a:t>https://wdfw.wa.gov/fishing/shellfish/crayfish/crayfish_id_guide.pdf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Image source: Missouri Dept. of Conservation: https://nature.mdc.mo.gov/discover-nature/field-guide/virile-crayfish-northern-crayfish</a:t>
            </a:r>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7</a:t>
            </a:fld>
            <a:endParaRPr lang="en-US"/>
          </a:p>
        </p:txBody>
      </p:sp>
    </p:spTree>
    <p:extLst>
      <p:ext uri="{BB962C8B-B14F-4D97-AF65-F5344CB8AC3E}">
        <p14:creationId xmlns:p14="http://schemas.microsoft.com/office/powerpoint/2010/main" val="350130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Abdominal (tail) segments have dark brown blotches; most visible in juveniles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Image source: Alan </a:t>
            </a:r>
            <a:r>
              <a:rPr lang="en-US" sz="1200" kern="1200" baseline="0" dirty="0" err="1">
                <a:solidFill>
                  <a:schemeClr val="tx1"/>
                </a:solidFill>
                <a:effectLst/>
                <a:latin typeface="+mn-lt"/>
                <a:ea typeface="+mn-ea"/>
                <a:cs typeface="+mn-cs"/>
              </a:rPr>
              <a:t>Schmierer</a:t>
            </a:r>
            <a:r>
              <a:rPr lang="en-US" sz="1200" kern="1200" baseline="0" dirty="0">
                <a:solidFill>
                  <a:schemeClr val="tx1"/>
                </a:solidFill>
                <a:effectLst/>
                <a:latin typeface="+mn-lt"/>
                <a:ea typeface="+mn-ea"/>
                <a:cs typeface="+mn-cs"/>
              </a:rPr>
              <a:t>: https://www.flickr.com/photos/sloalan/7670748928</a:t>
            </a:r>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8</a:t>
            </a:fld>
            <a:endParaRPr lang="en-US"/>
          </a:p>
        </p:txBody>
      </p:sp>
    </p:spTree>
    <p:extLst>
      <p:ext uri="{BB962C8B-B14F-4D97-AF65-F5344CB8AC3E}">
        <p14:creationId xmlns:p14="http://schemas.microsoft.com/office/powerpoint/2010/main" val="5742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D</a:t>
            </a:r>
            <a:r>
              <a:rPr lang="en-US" dirty="0"/>
              <a:t>ark, rusty spots on each side of their carapace near joint with abdomen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Maximum length: 4 inches (10 cm)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Claws are proportionally larger than other crayfish species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Claws often have black tips and </a:t>
            </a:r>
            <a:r>
              <a:rPr lang="en-US" sz="1200" kern="1200" dirty="0">
                <a:solidFill>
                  <a:schemeClr val="tx1"/>
                </a:solidFill>
                <a:effectLst/>
                <a:latin typeface="+mn-lt"/>
                <a:ea typeface="+mn-ea"/>
                <a:cs typeface="+mn-cs"/>
              </a:rPr>
              <a:t>are usually smoother than those of northern crayfish, although may still have </a:t>
            </a:r>
            <a:r>
              <a:rPr lang="en-US" sz="1200" kern="1200" dirty="0" err="1">
                <a:solidFill>
                  <a:schemeClr val="tx1"/>
                </a:solidFill>
                <a:effectLst/>
                <a:latin typeface="+mn-lt"/>
                <a:ea typeface="+mn-ea"/>
                <a:cs typeface="+mn-cs"/>
              </a:rPr>
              <a:t>tubercules</a:t>
            </a:r>
            <a:r>
              <a:rPr lang="en-US" sz="1200" kern="1200" dirty="0">
                <a:solidFill>
                  <a:schemeClr val="tx1"/>
                </a:solidFill>
                <a:effectLst/>
                <a:latin typeface="+mn-lt"/>
                <a:ea typeface="+mn-ea"/>
                <a:cs typeface="+mn-cs"/>
              </a:rPr>
              <a:t> (bumps)</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Description sources:</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a:t>
            </a:r>
            <a:r>
              <a:rPr lang="en-US" b="0" dirty="0"/>
              <a:t>Rusty Crayfish: A Nasty Invader. Minnesota Sea Grant: http://www.seagrant.umn.edu/ais/rustycrayfish_invader</a:t>
            </a: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Olden, J.D. Brief Guide to Crayfish Identification in the Pacific Northwest: </a:t>
            </a:r>
            <a:r>
              <a:rPr lang="en-US" sz="1200" kern="1200" baseline="0" dirty="0">
                <a:solidFill>
                  <a:schemeClr val="tx1"/>
                </a:solidFill>
                <a:effectLst/>
                <a:latin typeface="+mn-lt"/>
                <a:ea typeface="+mn-ea"/>
                <a:cs typeface="+mn-cs"/>
              </a:rPr>
              <a:t>https://wdfw.wa.gov/fishing/shellfish/crayfish/crayfish_id_guide.pdf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Image source: Wisconsin Dept. of Fish &amp; Wildlife: https://www.flickr.com/photos/widnr/6506232505</a:t>
            </a:r>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9</a:t>
            </a:fld>
            <a:endParaRPr lang="en-US"/>
          </a:p>
        </p:txBody>
      </p:sp>
    </p:spTree>
    <p:extLst>
      <p:ext uri="{BB962C8B-B14F-4D97-AF65-F5344CB8AC3E}">
        <p14:creationId xmlns:p14="http://schemas.microsoft.com/office/powerpoint/2010/main" val="13204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808DCB-18E6-47F8-A844-FA358366209C}"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08DCB-18E6-47F8-A844-FA358366209C}"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808DCB-18E6-47F8-A844-FA358366209C}"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808DCB-18E6-47F8-A844-FA358366209C}" type="datetimeFigureOut">
              <a:rPr lang="en-US" smtClean="0"/>
              <a:pPr/>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808DCB-18E6-47F8-A844-FA358366209C}" type="datetimeFigureOut">
              <a:rPr lang="en-US" smtClean="0"/>
              <a:pPr/>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08DCB-18E6-47F8-A844-FA358366209C}" type="datetimeFigureOut">
              <a:rPr lang="en-US" smtClean="0"/>
              <a:pPr/>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08DCB-18E6-47F8-A844-FA358366209C}" type="datetimeFigureOut">
              <a:rPr lang="en-US" smtClean="0"/>
              <a:pPr/>
              <a:t>8/6/2018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B74F3-E4BB-4126-9EE9-7CD62B24D6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2EF2C31-9033-46A2-AB83-55AD21B169CB}"/>
              </a:ext>
            </a:extLst>
          </p:cNvPr>
          <p:cNvSpPr/>
          <p:nvPr/>
        </p:nvSpPr>
        <p:spPr>
          <a:xfrm>
            <a:off x="0" y="0"/>
            <a:ext cx="9144000" cy="6858000"/>
          </a:xfrm>
          <a:prstGeom prst="rect">
            <a:avLst/>
          </a:prstGeom>
          <a:solidFill>
            <a:srgbClr val="B6E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4D5F8"/>
              </a:solidFill>
            </a:endParaRPr>
          </a:p>
        </p:txBody>
      </p:sp>
      <p:sp>
        <p:nvSpPr>
          <p:cNvPr id="28" name="TextBox 27">
            <a:extLst>
              <a:ext uri="{FF2B5EF4-FFF2-40B4-BE49-F238E27FC236}">
                <a16:creationId xmlns="" xmlns:a16="http://schemas.microsoft.com/office/drawing/2014/main" id="{1F7F50C2-ED05-4E9E-8050-AA36A0659967}"/>
              </a:ext>
            </a:extLst>
          </p:cNvPr>
          <p:cNvSpPr txBox="1"/>
          <p:nvPr/>
        </p:nvSpPr>
        <p:spPr>
          <a:xfrm>
            <a:off x="0" y="297359"/>
            <a:ext cx="9144000" cy="769441"/>
          </a:xfrm>
          <a:prstGeom prst="rect">
            <a:avLst/>
          </a:prstGeom>
          <a:noFill/>
        </p:spPr>
        <p:txBody>
          <a:bodyPr wrap="square" rtlCol="0">
            <a:spAutoFit/>
          </a:bodyPr>
          <a:lstStyle/>
          <a:p>
            <a:pPr algn="ctr"/>
            <a:r>
              <a:rPr lang="en-US" sz="4400" b="1" dirty="0">
                <a:solidFill>
                  <a:schemeClr val="tx2"/>
                </a:solidFill>
                <a:latin typeface="Calibri" panose="020F0502020204030204" pitchFamily="34" charset="0"/>
              </a:rPr>
              <a:t>Native </a:t>
            </a:r>
            <a:r>
              <a:rPr lang="en-US" sz="4400" b="1" dirty="0" smtClean="0">
                <a:solidFill>
                  <a:schemeClr val="tx2"/>
                </a:solidFill>
                <a:latin typeface="Calibri" panose="020F0502020204030204" pitchFamily="34" charset="0"/>
              </a:rPr>
              <a:t>+ </a:t>
            </a:r>
            <a:r>
              <a:rPr lang="en-US" sz="4400" b="1" dirty="0">
                <a:solidFill>
                  <a:schemeClr val="tx2"/>
                </a:solidFill>
                <a:latin typeface="Calibri" panose="020F0502020204030204" pitchFamily="34" charset="0"/>
              </a:rPr>
              <a:t>Invasive Crayfish</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219200"/>
            <a:ext cx="1825894" cy="23797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00200"/>
            <a:ext cx="5973867" cy="1905000"/>
          </a:xfrm>
          <a:prstGeom prst="rect">
            <a:avLst/>
          </a:prstGeom>
        </p:spPr>
      </p:pic>
      <p:pic>
        <p:nvPicPr>
          <p:cNvPr id="4" name="Picture 3">
            <a:extLst>
              <a:ext uri="{FF2B5EF4-FFF2-40B4-BE49-F238E27FC236}">
                <a16:creationId xmlns="" xmlns:a16="http://schemas.microsoft.com/office/drawing/2014/main" id="{C3D36296-7CCC-4D48-9916-4341E222DF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3431" y="3734277"/>
            <a:ext cx="4635789" cy="3123724"/>
          </a:xfrm>
          <a:prstGeom prst="rect">
            <a:avLst/>
          </a:prstGeom>
        </p:spPr>
      </p:pic>
      <p:pic>
        <p:nvPicPr>
          <p:cNvPr id="8" name="Picture 7">
            <a:extLst>
              <a:ext uri="{FF2B5EF4-FFF2-40B4-BE49-F238E27FC236}">
                <a16:creationId xmlns="" xmlns:a16="http://schemas.microsoft.com/office/drawing/2014/main" id="{36820CE4-B924-47A1-9AC9-9ECE3FCB04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21" y="3734276"/>
            <a:ext cx="4523431" cy="3123724"/>
          </a:xfrm>
          <a:prstGeom prst="rect">
            <a:avLst/>
          </a:prstGeom>
        </p:spPr>
      </p:pic>
    </p:spTree>
    <p:extLst>
      <p:ext uri="{BB962C8B-B14F-4D97-AF65-F5344CB8AC3E}">
        <p14:creationId xmlns:p14="http://schemas.microsoft.com/office/powerpoint/2010/main" val="10072641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16215040-39BE-427A-A227-C57139C1548F}"/>
              </a:ext>
            </a:extLst>
          </p:cNvPr>
          <p:cNvSpPr>
            <a:spLocks noGrp="1"/>
          </p:cNvSpPr>
          <p:nvPr>
            <p:ph type="title"/>
          </p:nvPr>
        </p:nvSpPr>
        <p:spPr>
          <a:xfrm>
            <a:off x="304800" y="76200"/>
            <a:ext cx="8610600" cy="1143000"/>
          </a:xfrm>
          <a:effectLst/>
        </p:spPr>
        <p:txBody>
          <a:bodyPr>
            <a:normAutofit/>
          </a:bodyPr>
          <a:lstStyle/>
          <a:p>
            <a:r>
              <a:rPr lang="en-US" sz="3600" b="1" dirty="0">
                <a:solidFill>
                  <a:schemeClr val="tx2"/>
                </a:solidFill>
                <a:latin typeface="Calibri" panose="020F0502020204030204" pitchFamily="34" charset="0"/>
                <a:ea typeface="+mn-ea"/>
                <a:cs typeface="+mn-cs"/>
              </a:rPr>
              <a:t>Rusty Crayfish </a:t>
            </a:r>
            <a:br>
              <a:rPr lang="en-US" sz="3600" b="1" dirty="0">
                <a:solidFill>
                  <a:schemeClr val="tx2"/>
                </a:solidFill>
                <a:latin typeface="Calibri" panose="020F0502020204030204" pitchFamily="34" charset="0"/>
                <a:ea typeface="+mn-ea"/>
                <a:cs typeface="+mn-cs"/>
              </a:rPr>
            </a:br>
            <a:r>
              <a:rPr lang="en-US" sz="2800" b="1" i="1" dirty="0" err="1">
                <a:solidFill>
                  <a:schemeClr val="tx2"/>
                </a:solidFill>
                <a:latin typeface="Calibri" panose="020F0502020204030204" pitchFamily="34" charset="0"/>
                <a:ea typeface="+mn-ea"/>
                <a:cs typeface="+mn-cs"/>
              </a:rPr>
              <a:t>Orconectes</a:t>
            </a:r>
            <a:r>
              <a:rPr lang="en-US" sz="2800" b="1" i="1" dirty="0">
                <a:solidFill>
                  <a:schemeClr val="tx2"/>
                </a:solidFill>
                <a:latin typeface="Calibri" panose="020F0502020204030204" pitchFamily="34" charset="0"/>
                <a:ea typeface="+mn-ea"/>
                <a:cs typeface="+mn-cs"/>
              </a:rPr>
              <a:t> </a:t>
            </a:r>
            <a:r>
              <a:rPr lang="en-US" sz="2800" b="1" i="1" dirty="0" err="1">
                <a:solidFill>
                  <a:schemeClr val="tx2"/>
                </a:solidFill>
                <a:latin typeface="Calibri" panose="020F0502020204030204" pitchFamily="34" charset="0"/>
              </a:rPr>
              <a:t>rusticus</a:t>
            </a:r>
            <a:endParaRPr lang="en-US" sz="2800" b="1" i="1" dirty="0">
              <a:solidFill>
                <a:schemeClr val="tx2"/>
              </a:solidFill>
              <a:latin typeface="Calibri" panose="020F0502020204030204" pitchFamily="34" charset="0"/>
              <a:ea typeface="+mn-ea"/>
              <a:cs typeface="+mn-cs"/>
            </a:endParaRPr>
          </a:p>
        </p:txBody>
      </p:sp>
      <p:pic>
        <p:nvPicPr>
          <p:cNvPr id="3" name="Picture 2">
            <a:extLst>
              <a:ext uri="{FF2B5EF4-FFF2-40B4-BE49-F238E27FC236}">
                <a16:creationId xmlns="" xmlns:a16="http://schemas.microsoft.com/office/drawing/2014/main" id="{4A04A141-8D7B-40DC-BCDE-74247F03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3602"/>
            <a:ext cx="9144000" cy="6045398"/>
          </a:xfrm>
          <a:prstGeom prst="rect">
            <a:avLst/>
          </a:prstGeom>
        </p:spPr>
      </p:pic>
    </p:spTree>
    <p:extLst>
      <p:ext uri="{BB962C8B-B14F-4D97-AF65-F5344CB8AC3E}">
        <p14:creationId xmlns:p14="http://schemas.microsoft.com/office/powerpoint/2010/main" val="17789816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system background.gif"/>
          <p:cNvPicPr>
            <a:picLocks noChangeAspect="1"/>
          </p:cNvPicPr>
          <p:nvPr/>
        </p:nvPicPr>
        <p:blipFill>
          <a:blip r:embed="rId3" cstate="print"/>
          <a:stretch>
            <a:fillRect/>
          </a:stretch>
        </p:blipFill>
        <p:spPr>
          <a:xfrm>
            <a:off x="-22654" y="0"/>
            <a:ext cx="19225054" cy="6858000"/>
          </a:xfrm>
          <a:prstGeom prst="rect">
            <a:avLst/>
          </a:prstGeom>
        </p:spPr>
      </p:pic>
      <p:sp>
        <p:nvSpPr>
          <p:cNvPr id="28" name="TextBox 27">
            <a:extLst>
              <a:ext uri="{FF2B5EF4-FFF2-40B4-BE49-F238E27FC236}">
                <a16:creationId xmlns="" xmlns:a16="http://schemas.microsoft.com/office/drawing/2014/main" id="{1F7F50C2-ED05-4E9E-8050-AA36A0659967}"/>
              </a:ext>
            </a:extLst>
          </p:cNvPr>
          <p:cNvSpPr txBox="1"/>
          <p:nvPr/>
        </p:nvSpPr>
        <p:spPr>
          <a:xfrm>
            <a:off x="0" y="602159"/>
            <a:ext cx="9144000" cy="677108"/>
          </a:xfrm>
          <a:prstGeom prst="rect">
            <a:avLst/>
          </a:prstGeom>
          <a:noFill/>
        </p:spPr>
        <p:txBody>
          <a:bodyPr wrap="square" rtlCol="0">
            <a:spAutoFit/>
          </a:bodyPr>
          <a:lstStyle/>
          <a:p>
            <a:pPr algn="ctr"/>
            <a:r>
              <a:rPr lang="en-US" sz="3600" b="1" dirty="0">
                <a:solidFill>
                  <a:schemeClr val="tx2"/>
                </a:solidFill>
                <a:latin typeface="Calibri" panose="020F0502020204030204" pitchFamily="34" charset="0"/>
              </a:rPr>
              <a:t>What problems do invasive </a:t>
            </a:r>
            <a:r>
              <a:rPr lang="en-US" sz="3800" b="1" dirty="0">
                <a:solidFill>
                  <a:schemeClr val="tx2"/>
                </a:solidFill>
                <a:latin typeface="Calibri" panose="020F0502020204030204" pitchFamily="34" charset="0"/>
              </a:rPr>
              <a:t>crayfish</a:t>
            </a:r>
            <a:r>
              <a:rPr lang="en-US" sz="3600" b="1" dirty="0">
                <a:solidFill>
                  <a:schemeClr val="tx2"/>
                </a:solidFill>
                <a:latin typeface="Calibri" panose="020F0502020204030204" pitchFamily="34" charset="0"/>
              </a:rPr>
              <a:t> cause?</a:t>
            </a:r>
          </a:p>
        </p:txBody>
      </p:sp>
      <p:sp>
        <p:nvSpPr>
          <p:cNvPr id="7" name="TextBox 6">
            <a:extLst>
              <a:ext uri="{FF2B5EF4-FFF2-40B4-BE49-F238E27FC236}">
                <a16:creationId xmlns="" xmlns:a16="http://schemas.microsoft.com/office/drawing/2014/main" id="{147AB172-D8E5-4526-AEDC-BAC39B711D44}"/>
              </a:ext>
            </a:extLst>
          </p:cNvPr>
          <p:cNvSpPr txBox="1"/>
          <p:nvPr/>
        </p:nvSpPr>
        <p:spPr>
          <a:xfrm>
            <a:off x="457200" y="1351002"/>
            <a:ext cx="8709454" cy="3323987"/>
          </a:xfrm>
          <a:prstGeom prst="rect">
            <a:avLst/>
          </a:prstGeom>
          <a:noFill/>
        </p:spPr>
        <p:txBody>
          <a:bodyPr wrap="square" rtlCol="0">
            <a:spAutoFit/>
          </a:bodyPr>
          <a:lstStyle/>
          <a:p>
            <a:pPr marL="571500" indent="-571500">
              <a:buFont typeface="Arial" panose="020B0604020202020204" pitchFamily="34" charset="0"/>
              <a:buChar char="•"/>
            </a:pPr>
            <a:r>
              <a:rPr lang="en-US" sz="3000" dirty="0">
                <a:solidFill>
                  <a:schemeClr val="tx2"/>
                </a:solidFill>
                <a:latin typeface="Calibri" panose="020F0502020204030204" pitchFamily="34" charset="0"/>
              </a:rPr>
              <a:t>Outcompete native species for food + habitat</a:t>
            </a:r>
          </a:p>
          <a:p>
            <a:pPr marL="571500" indent="-571500">
              <a:buFont typeface="Arial" panose="020B0604020202020204" pitchFamily="34" charset="0"/>
              <a:buChar char="•"/>
            </a:pPr>
            <a:r>
              <a:rPr lang="en-US" sz="3000" dirty="0">
                <a:solidFill>
                  <a:schemeClr val="tx2"/>
                </a:solidFill>
                <a:latin typeface="Calibri" panose="020F0502020204030204" pitchFamily="34" charset="0"/>
              </a:rPr>
              <a:t>Eat too many fish + amphibian eggs</a:t>
            </a:r>
          </a:p>
          <a:p>
            <a:pPr marL="571500" indent="-571500">
              <a:buFont typeface="Arial" panose="020B0604020202020204" pitchFamily="34" charset="0"/>
              <a:buChar char="•"/>
            </a:pPr>
            <a:r>
              <a:rPr lang="en-US" sz="3000" dirty="0">
                <a:solidFill>
                  <a:schemeClr val="tx2"/>
                </a:solidFill>
                <a:latin typeface="Calibri" panose="020F0502020204030204" pitchFamily="34" charset="0"/>
              </a:rPr>
              <a:t>Burrowing and foraging behavior can lead to cyanobacteria blooms; less oxygen </a:t>
            </a:r>
          </a:p>
          <a:p>
            <a:pPr marL="571500" indent="-571500">
              <a:buFont typeface="Arial" panose="020B0604020202020204" pitchFamily="34" charset="0"/>
              <a:buChar char="•"/>
            </a:pPr>
            <a:endParaRPr lang="en-US" sz="3000" dirty="0">
              <a:solidFill>
                <a:schemeClr val="tx2"/>
              </a:solidFill>
              <a:latin typeface="Calibri" panose="020F0502020204030204" pitchFamily="34" charset="0"/>
            </a:endParaRPr>
          </a:p>
          <a:p>
            <a:pPr marL="571500" indent="-571500">
              <a:buFont typeface="Arial" panose="020B0604020202020204" pitchFamily="34" charset="0"/>
              <a:buChar char="•"/>
            </a:pPr>
            <a:endParaRPr lang="en-US" sz="3000" dirty="0">
              <a:solidFill>
                <a:schemeClr val="tx2"/>
              </a:solidFill>
              <a:latin typeface="Calibri" panose="020F0502020204030204" pitchFamily="34" charset="0"/>
            </a:endParaRPr>
          </a:p>
          <a:p>
            <a:pPr marL="571500" indent="-571500">
              <a:buFont typeface="Arial" panose="020B0604020202020204" pitchFamily="34" charset="0"/>
              <a:buChar char="•"/>
            </a:pPr>
            <a:endParaRPr lang="en-US" sz="3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928164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2EF2C31-9033-46A2-AB83-55AD21B169CB}"/>
              </a:ext>
            </a:extLst>
          </p:cNvPr>
          <p:cNvSpPr/>
          <p:nvPr/>
        </p:nvSpPr>
        <p:spPr>
          <a:xfrm>
            <a:off x="0" y="0"/>
            <a:ext cx="9144000" cy="6858000"/>
          </a:xfrm>
          <a:prstGeom prst="rect">
            <a:avLst/>
          </a:prstGeom>
          <a:solidFill>
            <a:srgbClr val="B6E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4D5F8"/>
              </a:solidFill>
            </a:endParaRPr>
          </a:p>
        </p:txBody>
      </p:sp>
      <p:sp>
        <p:nvSpPr>
          <p:cNvPr id="28" name="TextBox 27">
            <a:extLst>
              <a:ext uri="{FF2B5EF4-FFF2-40B4-BE49-F238E27FC236}">
                <a16:creationId xmlns="" xmlns:a16="http://schemas.microsoft.com/office/drawing/2014/main" id="{1F7F50C2-ED05-4E9E-8050-AA36A0659967}"/>
              </a:ext>
            </a:extLst>
          </p:cNvPr>
          <p:cNvSpPr txBox="1"/>
          <p:nvPr/>
        </p:nvSpPr>
        <p:spPr>
          <a:xfrm>
            <a:off x="0" y="228600"/>
            <a:ext cx="9144000" cy="769441"/>
          </a:xfrm>
          <a:prstGeom prst="rect">
            <a:avLst/>
          </a:prstGeom>
          <a:noFill/>
        </p:spPr>
        <p:txBody>
          <a:bodyPr wrap="square" rtlCol="0">
            <a:spAutoFit/>
          </a:bodyPr>
          <a:lstStyle/>
          <a:p>
            <a:pPr algn="ctr"/>
            <a:r>
              <a:rPr lang="en-US" sz="4400" b="1" dirty="0">
                <a:solidFill>
                  <a:schemeClr val="tx2"/>
                </a:solidFill>
                <a:latin typeface="Calibri" panose="020F0502020204030204" pitchFamily="34" charset="0"/>
              </a:rPr>
              <a:t>Native + Invasive Crayfish</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219200"/>
            <a:ext cx="1825894" cy="23797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00200"/>
            <a:ext cx="5973867" cy="1905000"/>
          </a:xfrm>
          <a:prstGeom prst="rect">
            <a:avLst/>
          </a:prstGeom>
        </p:spPr>
      </p:pic>
      <p:pic>
        <p:nvPicPr>
          <p:cNvPr id="4" name="Picture 3">
            <a:extLst>
              <a:ext uri="{FF2B5EF4-FFF2-40B4-BE49-F238E27FC236}">
                <a16:creationId xmlns="" xmlns:a16="http://schemas.microsoft.com/office/drawing/2014/main" id="{C3D36296-7CCC-4D48-9916-4341E222DF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3431" y="3734277"/>
            <a:ext cx="4635789" cy="3123724"/>
          </a:xfrm>
          <a:prstGeom prst="rect">
            <a:avLst/>
          </a:prstGeom>
        </p:spPr>
      </p:pic>
      <p:pic>
        <p:nvPicPr>
          <p:cNvPr id="8" name="Picture 7">
            <a:extLst>
              <a:ext uri="{FF2B5EF4-FFF2-40B4-BE49-F238E27FC236}">
                <a16:creationId xmlns="" xmlns:a16="http://schemas.microsoft.com/office/drawing/2014/main" id="{36820CE4-B924-47A1-9AC9-9ECE3FCB04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21" y="3734276"/>
            <a:ext cx="4523431" cy="3123724"/>
          </a:xfrm>
          <a:prstGeom prst="rect">
            <a:avLst/>
          </a:prstGeom>
        </p:spPr>
      </p:pic>
    </p:spTree>
    <p:extLst>
      <p:ext uri="{BB962C8B-B14F-4D97-AF65-F5344CB8AC3E}">
        <p14:creationId xmlns:p14="http://schemas.microsoft.com/office/powerpoint/2010/main" val="6799588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2F813F-D02C-4442-BCD9-7422F9A37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9137992" cy="6858000"/>
          </a:xfrm>
          <a:prstGeom prst="rect">
            <a:avLst/>
          </a:prstGeom>
        </p:spPr>
      </p:pic>
      <p:sp>
        <p:nvSpPr>
          <p:cNvPr id="2" name="Title 1"/>
          <p:cNvSpPr>
            <a:spLocks noGrp="1"/>
          </p:cNvSpPr>
          <p:nvPr>
            <p:ph type="title"/>
          </p:nvPr>
        </p:nvSpPr>
        <p:spPr>
          <a:xfrm>
            <a:off x="405066" y="76200"/>
            <a:ext cx="8229600" cy="1143000"/>
          </a:xfrm>
        </p:spPr>
        <p:txBody>
          <a:bodyPr>
            <a:normAutofit fontScale="90000"/>
          </a:bodyPr>
          <a:lstStyle/>
          <a:p>
            <a:r>
              <a:rPr lang="en-US" b="1" dirty="0">
                <a:solidFill>
                  <a:schemeClr val="tx2"/>
                </a:solidFill>
                <a:latin typeface="Calibri" panose="020F0502020204030204" pitchFamily="34" charset="0"/>
                <a:ea typeface="+mn-ea"/>
                <a:cs typeface="+mn-cs"/>
              </a:rPr>
              <a:t>Signal Crayfish</a:t>
            </a:r>
            <a:r>
              <a:rPr lang="en-US" sz="3200" b="1" dirty="0">
                <a:solidFill>
                  <a:schemeClr val="tx2"/>
                </a:solidFill>
                <a:latin typeface="Calibri" panose="020F0502020204030204" pitchFamily="34" charset="0"/>
                <a:ea typeface="+mn-ea"/>
                <a:cs typeface="+mn-cs"/>
              </a:rPr>
              <a:t/>
            </a:r>
            <a:br>
              <a:rPr lang="en-US" sz="3200" b="1" dirty="0">
                <a:solidFill>
                  <a:schemeClr val="tx2"/>
                </a:solidFill>
                <a:latin typeface="Calibri" panose="020F0502020204030204" pitchFamily="34" charset="0"/>
                <a:ea typeface="+mn-ea"/>
                <a:cs typeface="+mn-cs"/>
              </a:rPr>
            </a:br>
            <a:r>
              <a:rPr lang="en-US" sz="3200" i="1" dirty="0" err="1">
                <a:solidFill>
                  <a:schemeClr val="tx2"/>
                </a:solidFill>
              </a:rPr>
              <a:t>Pacifastacus</a:t>
            </a:r>
            <a:r>
              <a:rPr lang="en-US" sz="3200" i="1" dirty="0">
                <a:solidFill>
                  <a:schemeClr val="tx2"/>
                </a:solidFill>
              </a:rPr>
              <a:t> </a:t>
            </a:r>
            <a:r>
              <a:rPr lang="en-US" sz="3200" i="1" dirty="0" err="1">
                <a:solidFill>
                  <a:schemeClr val="tx2"/>
                </a:solidFill>
              </a:rPr>
              <a:t>leniusculus</a:t>
            </a:r>
            <a:endParaRPr lang="en-US" sz="3200" b="1" i="1" dirty="0">
              <a:solidFill>
                <a:schemeClr val="tx2"/>
              </a:solidFill>
              <a:latin typeface="Calibri" panose="020F0502020204030204" pitchFamily="34" charset="0"/>
              <a:ea typeface="+mn-ea"/>
              <a:cs typeface="+mn-cs"/>
            </a:endParaRPr>
          </a:p>
        </p:txBody>
      </p:sp>
    </p:spTree>
    <p:extLst>
      <p:ext uri="{BB962C8B-B14F-4D97-AF65-F5344CB8AC3E}">
        <p14:creationId xmlns:p14="http://schemas.microsoft.com/office/powerpoint/2010/main" val="33049846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D2F922C-0393-42C1-9914-2C386E605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65" y="1448181"/>
            <a:ext cx="8101635" cy="4800219"/>
          </a:xfrm>
          <a:prstGeom prst="rect">
            <a:avLst/>
          </a:prstGeom>
        </p:spPr>
      </p:pic>
      <p:sp>
        <p:nvSpPr>
          <p:cNvPr id="6" name="Title 1">
            <a:extLst>
              <a:ext uri="{FF2B5EF4-FFF2-40B4-BE49-F238E27FC236}">
                <a16:creationId xmlns="" xmlns:a16="http://schemas.microsoft.com/office/drawing/2014/main" id="{34EBACAB-B3F8-4F9A-94F1-03EDB1ECBEB0}"/>
              </a:ext>
            </a:extLst>
          </p:cNvPr>
          <p:cNvSpPr>
            <a:spLocks noGrp="1"/>
          </p:cNvSpPr>
          <p:nvPr>
            <p:ph type="title"/>
          </p:nvPr>
        </p:nvSpPr>
        <p:spPr>
          <a:xfrm>
            <a:off x="405066" y="76200"/>
            <a:ext cx="8229600" cy="1143000"/>
          </a:xfrm>
        </p:spPr>
        <p:txBody>
          <a:bodyPr>
            <a:normAutofit fontScale="90000"/>
          </a:bodyPr>
          <a:lstStyle/>
          <a:p>
            <a:r>
              <a:rPr lang="en-US" b="1" dirty="0">
                <a:solidFill>
                  <a:schemeClr val="tx2"/>
                </a:solidFill>
                <a:latin typeface="Calibri" panose="020F0502020204030204" pitchFamily="34" charset="0"/>
                <a:ea typeface="+mn-ea"/>
                <a:cs typeface="+mn-cs"/>
              </a:rPr>
              <a:t>Signal Crayfish</a:t>
            </a:r>
            <a:r>
              <a:rPr lang="en-US" sz="3200" b="1" dirty="0">
                <a:solidFill>
                  <a:schemeClr val="tx2"/>
                </a:solidFill>
                <a:latin typeface="Calibri" panose="020F0502020204030204" pitchFamily="34" charset="0"/>
                <a:ea typeface="+mn-ea"/>
                <a:cs typeface="+mn-cs"/>
              </a:rPr>
              <a:t/>
            </a:r>
            <a:br>
              <a:rPr lang="en-US" sz="3200" b="1" dirty="0">
                <a:solidFill>
                  <a:schemeClr val="tx2"/>
                </a:solidFill>
                <a:latin typeface="Calibri" panose="020F0502020204030204" pitchFamily="34" charset="0"/>
                <a:ea typeface="+mn-ea"/>
                <a:cs typeface="+mn-cs"/>
              </a:rPr>
            </a:br>
            <a:r>
              <a:rPr lang="en-US" sz="3200" i="1" dirty="0" err="1">
                <a:solidFill>
                  <a:schemeClr val="tx2"/>
                </a:solidFill>
              </a:rPr>
              <a:t>Pacifastacus</a:t>
            </a:r>
            <a:r>
              <a:rPr lang="en-US" sz="3200" i="1" dirty="0">
                <a:solidFill>
                  <a:schemeClr val="tx2"/>
                </a:solidFill>
              </a:rPr>
              <a:t> </a:t>
            </a:r>
            <a:r>
              <a:rPr lang="en-US" sz="3200" i="1" dirty="0" err="1">
                <a:solidFill>
                  <a:schemeClr val="tx2"/>
                </a:solidFill>
              </a:rPr>
              <a:t>leniusculus</a:t>
            </a:r>
            <a:endParaRPr lang="en-US" sz="3200" b="1" i="1" dirty="0">
              <a:solidFill>
                <a:schemeClr val="tx2"/>
              </a:solidFill>
              <a:latin typeface="Calibri" panose="020F0502020204030204" pitchFamily="34" charset="0"/>
              <a:ea typeface="+mn-ea"/>
              <a:cs typeface="+mn-cs"/>
            </a:endParaRPr>
          </a:p>
        </p:txBody>
      </p:sp>
    </p:spTree>
    <p:extLst>
      <p:ext uri="{BB962C8B-B14F-4D97-AF65-F5344CB8AC3E}">
        <p14:creationId xmlns:p14="http://schemas.microsoft.com/office/powerpoint/2010/main" val="27246156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4EBACAB-B3F8-4F9A-94F1-03EDB1ECBEB0}"/>
              </a:ext>
            </a:extLst>
          </p:cNvPr>
          <p:cNvSpPr>
            <a:spLocks noGrp="1"/>
          </p:cNvSpPr>
          <p:nvPr>
            <p:ph type="title"/>
          </p:nvPr>
        </p:nvSpPr>
        <p:spPr>
          <a:xfrm>
            <a:off x="405066" y="76200"/>
            <a:ext cx="8229600" cy="1143000"/>
          </a:xfrm>
        </p:spPr>
        <p:txBody>
          <a:bodyPr>
            <a:normAutofit fontScale="90000"/>
          </a:bodyPr>
          <a:lstStyle/>
          <a:p>
            <a:r>
              <a:rPr lang="en-US" b="1" dirty="0">
                <a:solidFill>
                  <a:schemeClr val="tx2"/>
                </a:solidFill>
                <a:latin typeface="Calibri" panose="020F0502020204030204" pitchFamily="34" charset="0"/>
                <a:ea typeface="+mn-ea"/>
                <a:cs typeface="+mn-cs"/>
              </a:rPr>
              <a:t>Red Swamp Crayfish</a:t>
            </a:r>
            <a:r>
              <a:rPr lang="en-US" sz="3200" b="1" dirty="0">
                <a:solidFill>
                  <a:schemeClr val="tx2"/>
                </a:solidFill>
                <a:latin typeface="Calibri" panose="020F0502020204030204" pitchFamily="34" charset="0"/>
                <a:ea typeface="+mn-ea"/>
                <a:cs typeface="+mn-cs"/>
              </a:rPr>
              <a:t/>
            </a:r>
            <a:br>
              <a:rPr lang="en-US" sz="3200" b="1" dirty="0">
                <a:solidFill>
                  <a:schemeClr val="tx2"/>
                </a:solidFill>
                <a:latin typeface="Calibri" panose="020F0502020204030204" pitchFamily="34" charset="0"/>
                <a:ea typeface="+mn-ea"/>
                <a:cs typeface="+mn-cs"/>
              </a:rPr>
            </a:br>
            <a:r>
              <a:rPr lang="en-US" sz="3200" i="1" dirty="0" err="1">
                <a:solidFill>
                  <a:schemeClr val="tx2"/>
                </a:solidFill>
              </a:rPr>
              <a:t>Procambarus</a:t>
            </a:r>
            <a:r>
              <a:rPr lang="en-US" sz="3200" i="1" dirty="0">
                <a:solidFill>
                  <a:schemeClr val="tx2"/>
                </a:solidFill>
              </a:rPr>
              <a:t> </a:t>
            </a:r>
            <a:r>
              <a:rPr lang="en-US" sz="3200" i="1" dirty="0" err="1">
                <a:solidFill>
                  <a:schemeClr val="tx2"/>
                </a:solidFill>
              </a:rPr>
              <a:t>clarkii</a:t>
            </a:r>
            <a:endParaRPr lang="en-US" sz="3200" b="1" i="1" dirty="0">
              <a:solidFill>
                <a:schemeClr val="tx2"/>
              </a:solidFill>
              <a:latin typeface="Calibri" panose="020F0502020204030204" pitchFamily="34" charset="0"/>
              <a:ea typeface="+mn-ea"/>
              <a:cs typeface="+mn-cs"/>
            </a:endParaRPr>
          </a:p>
        </p:txBody>
      </p:sp>
      <p:pic>
        <p:nvPicPr>
          <p:cNvPr id="9" name="Picture 8">
            <a:extLst>
              <a:ext uri="{FF2B5EF4-FFF2-40B4-BE49-F238E27FC236}">
                <a16:creationId xmlns="" xmlns:a16="http://schemas.microsoft.com/office/drawing/2014/main" id="{8B19C5F1-D8B8-48A9-B671-0C7845272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47800"/>
            <a:ext cx="7315200" cy="4657725"/>
          </a:xfrm>
          <a:prstGeom prst="rect">
            <a:avLst/>
          </a:prstGeom>
        </p:spPr>
      </p:pic>
    </p:spTree>
    <p:extLst>
      <p:ext uri="{BB962C8B-B14F-4D97-AF65-F5344CB8AC3E}">
        <p14:creationId xmlns:p14="http://schemas.microsoft.com/office/powerpoint/2010/main" val="20573237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4EBACAB-B3F8-4F9A-94F1-03EDB1ECBEB0}"/>
              </a:ext>
            </a:extLst>
          </p:cNvPr>
          <p:cNvSpPr>
            <a:spLocks noGrp="1"/>
          </p:cNvSpPr>
          <p:nvPr>
            <p:ph type="title"/>
          </p:nvPr>
        </p:nvSpPr>
        <p:spPr>
          <a:xfrm>
            <a:off x="405066" y="76200"/>
            <a:ext cx="8229600" cy="1143000"/>
          </a:xfrm>
        </p:spPr>
        <p:txBody>
          <a:bodyPr>
            <a:normAutofit fontScale="90000"/>
          </a:bodyPr>
          <a:lstStyle/>
          <a:p>
            <a:r>
              <a:rPr lang="en-US" b="1" dirty="0">
                <a:solidFill>
                  <a:schemeClr val="tx2"/>
                </a:solidFill>
                <a:latin typeface="Calibri" panose="020F0502020204030204" pitchFamily="34" charset="0"/>
                <a:ea typeface="+mn-ea"/>
                <a:cs typeface="+mn-cs"/>
              </a:rPr>
              <a:t>Red Swamp Crayfish</a:t>
            </a:r>
            <a:r>
              <a:rPr lang="en-US" sz="3200" b="1" dirty="0">
                <a:solidFill>
                  <a:schemeClr val="tx2"/>
                </a:solidFill>
                <a:latin typeface="Calibri" panose="020F0502020204030204" pitchFamily="34" charset="0"/>
                <a:ea typeface="+mn-ea"/>
                <a:cs typeface="+mn-cs"/>
              </a:rPr>
              <a:t/>
            </a:r>
            <a:br>
              <a:rPr lang="en-US" sz="3200" b="1" dirty="0">
                <a:solidFill>
                  <a:schemeClr val="tx2"/>
                </a:solidFill>
                <a:latin typeface="Calibri" panose="020F0502020204030204" pitchFamily="34" charset="0"/>
                <a:ea typeface="+mn-ea"/>
                <a:cs typeface="+mn-cs"/>
              </a:rPr>
            </a:br>
            <a:r>
              <a:rPr lang="en-US" sz="3200" i="1" dirty="0" err="1">
                <a:solidFill>
                  <a:schemeClr val="tx2"/>
                </a:solidFill>
              </a:rPr>
              <a:t>Procambarus</a:t>
            </a:r>
            <a:r>
              <a:rPr lang="en-US" sz="3200" i="1" dirty="0">
                <a:solidFill>
                  <a:schemeClr val="tx2"/>
                </a:solidFill>
              </a:rPr>
              <a:t> </a:t>
            </a:r>
            <a:r>
              <a:rPr lang="en-US" sz="3200" i="1" dirty="0" err="1">
                <a:solidFill>
                  <a:schemeClr val="tx2"/>
                </a:solidFill>
              </a:rPr>
              <a:t>clarkii</a:t>
            </a:r>
            <a:endParaRPr lang="en-US" sz="3200" b="1" i="1" dirty="0">
              <a:solidFill>
                <a:schemeClr val="tx2"/>
              </a:solidFill>
              <a:latin typeface="Calibri" panose="020F0502020204030204" pitchFamily="34" charset="0"/>
              <a:ea typeface="+mn-ea"/>
              <a:cs typeface="+mn-cs"/>
            </a:endParaRPr>
          </a:p>
        </p:txBody>
      </p:sp>
      <p:pic>
        <p:nvPicPr>
          <p:cNvPr id="3" name="Picture 2">
            <a:extLst>
              <a:ext uri="{FF2B5EF4-FFF2-40B4-BE49-F238E27FC236}">
                <a16:creationId xmlns="" xmlns:a16="http://schemas.microsoft.com/office/drawing/2014/main" id="{46880320-FA7F-4FE0-9916-8C14491AA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78" y="1371600"/>
            <a:ext cx="7262422" cy="4998285"/>
          </a:xfrm>
          <a:prstGeom prst="rect">
            <a:avLst/>
          </a:prstGeom>
        </p:spPr>
      </p:pic>
    </p:spTree>
    <p:extLst>
      <p:ext uri="{BB962C8B-B14F-4D97-AF65-F5344CB8AC3E}">
        <p14:creationId xmlns:p14="http://schemas.microsoft.com/office/powerpoint/2010/main" val="14822640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4EBACAB-B3F8-4F9A-94F1-03EDB1ECBEB0}"/>
              </a:ext>
            </a:extLst>
          </p:cNvPr>
          <p:cNvSpPr>
            <a:spLocks noGrp="1"/>
          </p:cNvSpPr>
          <p:nvPr>
            <p:ph type="title"/>
          </p:nvPr>
        </p:nvSpPr>
        <p:spPr>
          <a:xfrm>
            <a:off x="405066" y="76200"/>
            <a:ext cx="8229600" cy="1143000"/>
          </a:xfrm>
        </p:spPr>
        <p:txBody>
          <a:bodyPr>
            <a:normAutofit fontScale="90000"/>
          </a:bodyPr>
          <a:lstStyle/>
          <a:p>
            <a:r>
              <a:rPr lang="en-US" b="1" dirty="0">
                <a:solidFill>
                  <a:schemeClr val="tx2"/>
                </a:solidFill>
                <a:latin typeface="Calibri" panose="020F0502020204030204" pitchFamily="34" charset="0"/>
                <a:ea typeface="+mn-ea"/>
                <a:cs typeface="+mn-cs"/>
              </a:rPr>
              <a:t>Red Swamp Crayfish</a:t>
            </a:r>
            <a:r>
              <a:rPr lang="en-US" sz="3200" b="1" dirty="0">
                <a:solidFill>
                  <a:schemeClr val="tx2"/>
                </a:solidFill>
                <a:latin typeface="Calibri" panose="020F0502020204030204" pitchFamily="34" charset="0"/>
                <a:ea typeface="+mn-ea"/>
                <a:cs typeface="+mn-cs"/>
              </a:rPr>
              <a:t/>
            </a:r>
            <a:br>
              <a:rPr lang="en-US" sz="3200" b="1" dirty="0">
                <a:solidFill>
                  <a:schemeClr val="tx2"/>
                </a:solidFill>
                <a:latin typeface="Calibri" panose="020F0502020204030204" pitchFamily="34" charset="0"/>
                <a:ea typeface="+mn-ea"/>
                <a:cs typeface="+mn-cs"/>
              </a:rPr>
            </a:br>
            <a:r>
              <a:rPr lang="en-US" sz="3200" i="1" dirty="0" err="1">
                <a:solidFill>
                  <a:schemeClr val="tx2"/>
                </a:solidFill>
              </a:rPr>
              <a:t>Procambarus</a:t>
            </a:r>
            <a:r>
              <a:rPr lang="en-US" sz="3200" i="1" dirty="0">
                <a:solidFill>
                  <a:schemeClr val="tx2"/>
                </a:solidFill>
              </a:rPr>
              <a:t> </a:t>
            </a:r>
            <a:r>
              <a:rPr lang="en-US" sz="3200" i="1" dirty="0" err="1">
                <a:solidFill>
                  <a:schemeClr val="tx2"/>
                </a:solidFill>
              </a:rPr>
              <a:t>clarkii</a:t>
            </a:r>
            <a:endParaRPr lang="en-US" sz="3200" b="1" i="1" dirty="0">
              <a:solidFill>
                <a:schemeClr val="tx2"/>
              </a:solidFill>
              <a:latin typeface="Calibri" panose="020F0502020204030204" pitchFamily="34" charset="0"/>
              <a:ea typeface="+mn-ea"/>
              <a:cs typeface="+mn-cs"/>
            </a:endParaRPr>
          </a:p>
        </p:txBody>
      </p:sp>
      <p:pic>
        <p:nvPicPr>
          <p:cNvPr id="7" name="Picture 6">
            <a:extLst>
              <a:ext uri="{FF2B5EF4-FFF2-40B4-BE49-F238E27FC236}">
                <a16:creationId xmlns="" xmlns:a16="http://schemas.microsoft.com/office/drawing/2014/main" id="{739E2E65-F7B2-417E-987E-5DCB2E1FF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47" y="1371600"/>
            <a:ext cx="7689353" cy="5181302"/>
          </a:xfrm>
          <a:prstGeom prst="rect">
            <a:avLst/>
          </a:prstGeom>
        </p:spPr>
      </p:pic>
    </p:spTree>
    <p:extLst>
      <p:ext uri="{BB962C8B-B14F-4D97-AF65-F5344CB8AC3E}">
        <p14:creationId xmlns:p14="http://schemas.microsoft.com/office/powerpoint/2010/main" val="28808853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1AB50DE-2ADB-4F23-AD88-C6BBD167F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71" y="0"/>
            <a:ext cx="8817429" cy="6858000"/>
          </a:xfrm>
          <a:prstGeom prst="rect">
            <a:avLst/>
          </a:prstGeom>
        </p:spPr>
      </p:pic>
      <p:sp>
        <p:nvSpPr>
          <p:cNvPr id="6" name="Title 1">
            <a:extLst>
              <a:ext uri="{FF2B5EF4-FFF2-40B4-BE49-F238E27FC236}">
                <a16:creationId xmlns="" xmlns:a16="http://schemas.microsoft.com/office/drawing/2014/main" id="{34EBACAB-B3F8-4F9A-94F1-03EDB1ECBEB0}"/>
              </a:ext>
            </a:extLst>
          </p:cNvPr>
          <p:cNvSpPr>
            <a:spLocks noGrp="1"/>
          </p:cNvSpPr>
          <p:nvPr>
            <p:ph type="title"/>
          </p:nvPr>
        </p:nvSpPr>
        <p:spPr>
          <a:xfrm>
            <a:off x="405066" y="76200"/>
            <a:ext cx="8229600" cy="1143000"/>
          </a:xfrm>
        </p:spPr>
        <p:txBody>
          <a:bodyPr>
            <a:normAutofit fontScale="90000"/>
          </a:bodyPr>
          <a:lstStyle/>
          <a:p>
            <a:pPr algn="l"/>
            <a:r>
              <a:rPr lang="en-US" b="1" dirty="0">
                <a:solidFill>
                  <a:schemeClr val="bg1"/>
                </a:solidFill>
                <a:latin typeface="Calibri" panose="020F0502020204030204" pitchFamily="34" charset="0"/>
                <a:ea typeface="+mn-ea"/>
                <a:cs typeface="+mn-cs"/>
              </a:rPr>
              <a:t>Northern Crayfish</a:t>
            </a:r>
            <a:br>
              <a:rPr lang="en-US" b="1" dirty="0">
                <a:solidFill>
                  <a:schemeClr val="bg1"/>
                </a:solidFill>
                <a:latin typeface="Calibri" panose="020F0502020204030204" pitchFamily="34" charset="0"/>
                <a:ea typeface="+mn-ea"/>
                <a:cs typeface="+mn-cs"/>
              </a:rPr>
            </a:br>
            <a:r>
              <a:rPr lang="en-US" sz="3200" i="1" dirty="0" err="1">
                <a:solidFill>
                  <a:schemeClr val="bg1"/>
                </a:solidFill>
              </a:rPr>
              <a:t>Orconectes</a:t>
            </a:r>
            <a:r>
              <a:rPr lang="en-US" sz="3200" i="1" dirty="0">
                <a:solidFill>
                  <a:schemeClr val="bg1"/>
                </a:solidFill>
              </a:rPr>
              <a:t> </a:t>
            </a:r>
            <a:r>
              <a:rPr lang="en-US" sz="3200" i="1" dirty="0" err="1">
                <a:solidFill>
                  <a:schemeClr val="bg1"/>
                </a:solidFill>
              </a:rPr>
              <a:t>virilis</a:t>
            </a:r>
            <a:endParaRPr lang="en-US" sz="3200" b="1" i="1" dirty="0">
              <a:solidFill>
                <a:schemeClr val="bg1"/>
              </a:solidFill>
              <a:latin typeface="Calibri" panose="020F0502020204030204" pitchFamily="34" charset="0"/>
              <a:ea typeface="+mn-ea"/>
              <a:cs typeface="+mn-cs"/>
            </a:endParaRPr>
          </a:p>
        </p:txBody>
      </p:sp>
    </p:spTree>
    <p:extLst>
      <p:ext uri="{BB962C8B-B14F-4D97-AF65-F5344CB8AC3E}">
        <p14:creationId xmlns:p14="http://schemas.microsoft.com/office/powerpoint/2010/main" val="30389792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4EBACAB-B3F8-4F9A-94F1-03EDB1ECBEB0}"/>
              </a:ext>
            </a:extLst>
          </p:cNvPr>
          <p:cNvSpPr>
            <a:spLocks noGrp="1"/>
          </p:cNvSpPr>
          <p:nvPr>
            <p:ph type="title"/>
          </p:nvPr>
        </p:nvSpPr>
        <p:spPr>
          <a:xfrm>
            <a:off x="152400" y="76200"/>
            <a:ext cx="8839200" cy="1143000"/>
          </a:xfrm>
          <a:effectLst/>
        </p:spPr>
        <p:txBody>
          <a:bodyPr>
            <a:normAutofit/>
          </a:bodyPr>
          <a:lstStyle/>
          <a:p>
            <a:r>
              <a:rPr lang="en-US" sz="3600" b="1" dirty="0">
                <a:solidFill>
                  <a:schemeClr val="tx2"/>
                </a:solidFill>
                <a:latin typeface="Calibri" panose="020F0502020204030204" pitchFamily="34" charset="0"/>
                <a:ea typeface="+mn-ea"/>
                <a:cs typeface="+mn-cs"/>
              </a:rPr>
              <a:t>Northern Crayfish </a:t>
            </a:r>
            <a:br>
              <a:rPr lang="en-US" sz="3600" b="1" dirty="0">
                <a:solidFill>
                  <a:schemeClr val="tx2"/>
                </a:solidFill>
                <a:latin typeface="Calibri" panose="020F0502020204030204" pitchFamily="34" charset="0"/>
                <a:ea typeface="+mn-ea"/>
                <a:cs typeface="+mn-cs"/>
              </a:rPr>
            </a:br>
            <a:r>
              <a:rPr lang="en-US" sz="2800" b="1" i="1" dirty="0" err="1">
                <a:solidFill>
                  <a:schemeClr val="tx2"/>
                </a:solidFill>
                <a:latin typeface="Calibri" panose="020F0502020204030204" pitchFamily="34" charset="0"/>
                <a:ea typeface="+mn-ea"/>
                <a:cs typeface="+mn-cs"/>
              </a:rPr>
              <a:t>Orconectes</a:t>
            </a:r>
            <a:r>
              <a:rPr lang="en-US" sz="2800" b="1" i="1" dirty="0">
                <a:solidFill>
                  <a:schemeClr val="tx2"/>
                </a:solidFill>
                <a:latin typeface="Calibri" panose="020F0502020204030204" pitchFamily="34" charset="0"/>
                <a:ea typeface="+mn-ea"/>
                <a:cs typeface="+mn-cs"/>
              </a:rPr>
              <a:t> </a:t>
            </a:r>
            <a:r>
              <a:rPr lang="en-US" sz="2800" b="1" i="1" dirty="0" err="1">
                <a:solidFill>
                  <a:schemeClr val="tx2"/>
                </a:solidFill>
                <a:latin typeface="Calibri" panose="020F0502020204030204" pitchFamily="34" charset="0"/>
                <a:ea typeface="+mn-ea"/>
                <a:cs typeface="+mn-cs"/>
              </a:rPr>
              <a:t>virilis</a:t>
            </a:r>
            <a:endParaRPr lang="en-US" sz="2800" b="1" i="1" dirty="0">
              <a:solidFill>
                <a:schemeClr val="tx2"/>
              </a:solidFill>
              <a:latin typeface="Calibri" panose="020F0502020204030204" pitchFamily="34" charset="0"/>
              <a:ea typeface="+mn-ea"/>
              <a:cs typeface="+mn-cs"/>
            </a:endParaRPr>
          </a:p>
        </p:txBody>
      </p:sp>
      <p:pic>
        <p:nvPicPr>
          <p:cNvPr id="7" name="Picture 6">
            <a:extLst>
              <a:ext uri="{FF2B5EF4-FFF2-40B4-BE49-F238E27FC236}">
                <a16:creationId xmlns="" xmlns:a16="http://schemas.microsoft.com/office/drawing/2014/main" id="{E1783F33-7BAE-40CC-B945-EF7C40402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6840"/>
            <a:ext cx="9144000" cy="4937760"/>
          </a:xfrm>
          <a:prstGeom prst="rect">
            <a:avLst/>
          </a:prstGeom>
        </p:spPr>
      </p:pic>
    </p:spTree>
    <p:extLst>
      <p:ext uri="{BB962C8B-B14F-4D97-AF65-F5344CB8AC3E}">
        <p14:creationId xmlns:p14="http://schemas.microsoft.com/office/powerpoint/2010/main" val="15719547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044DAC8-8A17-4774-A708-23D49A882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41" y="1219200"/>
            <a:ext cx="7540118" cy="5029200"/>
          </a:xfrm>
          <a:prstGeom prst="rect">
            <a:avLst/>
          </a:prstGeom>
        </p:spPr>
      </p:pic>
      <p:sp>
        <p:nvSpPr>
          <p:cNvPr id="8" name="Title 1">
            <a:extLst>
              <a:ext uri="{FF2B5EF4-FFF2-40B4-BE49-F238E27FC236}">
                <a16:creationId xmlns="" xmlns:a16="http://schemas.microsoft.com/office/drawing/2014/main" id="{16215040-39BE-427A-A227-C57139C1548F}"/>
              </a:ext>
            </a:extLst>
          </p:cNvPr>
          <p:cNvSpPr>
            <a:spLocks noGrp="1"/>
          </p:cNvSpPr>
          <p:nvPr>
            <p:ph type="title"/>
          </p:nvPr>
        </p:nvSpPr>
        <p:spPr>
          <a:xfrm>
            <a:off x="685800" y="76200"/>
            <a:ext cx="8229600" cy="1143000"/>
          </a:xfrm>
          <a:effectLst/>
        </p:spPr>
        <p:txBody>
          <a:bodyPr>
            <a:normAutofit/>
          </a:bodyPr>
          <a:lstStyle/>
          <a:p>
            <a:r>
              <a:rPr lang="en-US" sz="3600" b="1" dirty="0">
                <a:solidFill>
                  <a:schemeClr val="tx2"/>
                </a:solidFill>
                <a:latin typeface="Calibri" panose="020F0502020204030204" pitchFamily="34" charset="0"/>
                <a:ea typeface="+mn-ea"/>
                <a:cs typeface="+mn-cs"/>
              </a:rPr>
              <a:t>Rusty Crayfish </a:t>
            </a:r>
            <a:br>
              <a:rPr lang="en-US" sz="3600" b="1" dirty="0">
                <a:solidFill>
                  <a:schemeClr val="tx2"/>
                </a:solidFill>
                <a:latin typeface="Calibri" panose="020F0502020204030204" pitchFamily="34" charset="0"/>
                <a:ea typeface="+mn-ea"/>
                <a:cs typeface="+mn-cs"/>
              </a:rPr>
            </a:br>
            <a:r>
              <a:rPr lang="en-US" sz="2800" b="1" i="1" dirty="0" err="1">
                <a:solidFill>
                  <a:schemeClr val="tx2"/>
                </a:solidFill>
                <a:latin typeface="Calibri" panose="020F0502020204030204" pitchFamily="34" charset="0"/>
                <a:ea typeface="+mn-ea"/>
                <a:cs typeface="+mn-cs"/>
              </a:rPr>
              <a:t>Orconectes</a:t>
            </a:r>
            <a:r>
              <a:rPr lang="en-US" sz="2800" b="1" i="1" dirty="0">
                <a:solidFill>
                  <a:schemeClr val="tx2"/>
                </a:solidFill>
                <a:latin typeface="Calibri" panose="020F0502020204030204" pitchFamily="34" charset="0"/>
                <a:ea typeface="+mn-ea"/>
                <a:cs typeface="+mn-cs"/>
              </a:rPr>
              <a:t> </a:t>
            </a:r>
            <a:r>
              <a:rPr lang="en-US" sz="2800" b="1" i="1" dirty="0" err="1">
                <a:solidFill>
                  <a:schemeClr val="tx2"/>
                </a:solidFill>
                <a:latin typeface="Calibri" panose="020F0502020204030204" pitchFamily="34" charset="0"/>
                <a:ea typeface="+mn-ea"/>
                <a:cs typeface="+mn-cs"/>
              </a:rPr>
              <a:t>rusticus</a:t>
            </a:r>
            <a:endParaRPr lang="en-US" sz="2800" b="1" i="1" dirty="0">
              <a:solidFill>
                <a:schemeClr val="tx2"/>
              </a:solidFill>
              <a:latin typeface="Calibri" panose="020F0502020204030204" pitchFamily="34" charset="0"/>
              <a:ea typeface="+mn-ea"/>
              <a:cs typeface="+mn-cs"/>
            </a:endParaRPr>
          </a:p>
        </p:txBody>
      </p:sp>
    </p:spTree>
    <p:extLst>
      <p:ext uri="{BB962C8B-B14F-4D97-AF65-F5344CB8AC3E}">
        <p14:creationId xmlns:p14="http://schemas.microsoft.com/office/powerpoint/2010/main" val="164092644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29573</TotalTime>
  <Words>710</Words>
  <Application>Microsoft Office PowerPoint</Application>
  <PresentationFormat>On-screen Show (4:3)</PresentationFormat>
  <Paragraphs>85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Signal Crayfish Pacifastacus leniusculus</vt:lpstr>
      <vt:lpstr>Signal Crayfish Pacifastacus leniusculus</vt:lpstr>
      <vt:lpstr>Red Swamp Crayfish Procambarus clarkii</vt:lpstr>
      <vt:lpstr>Red Swamp Crayfish Procambarus clarkii</vt:lpstr>
      <vt:lpstr>Red Swamp Crayfish Procambarus clarkii</vt:lpstr>
      <vt:lpstr>Northern Crayfish Orconectes virilis</vt:lpstr>
      <vt:lpstr>Northern Crayfish  Orconectes virilis</vt:lpstr>
      <vt:lpstr>Rusty Crayfish  Orconectes rusticus</vt:lpstr>
      <vt:lpstr>Rusty Crayfish  Orconectes rusticus</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erice</dc:creator>
  <cp:lastModifiedBy>Rick</cp:lastModifiedBy>
  <cp:revision>301</cp:revision>
  <dcterms:created xsi:type="dcterms:W3CDTF">2014-01-09T21:50:49Z</dcterms:created>
  <dcterms:modified xsi:type="dcterms:W3CDTF">2018-08-06T17:30:04Z</dcterms:modified>
</cp:coreProperties>
</file>