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2" r:id="rId2"/>
    <p:sldId id="284" r:id="rId3"/>
    <p:sldId id="295" r:id="rId4"/>
    <p:sldId id="283" r:id="rId5"/>
    <p:sldId id="313" r:id="rId6"/>
    <p:sldId id="315" r:id="rId7"/>
    <p:sldId id="314" r:id="rId8"/>
    <p:sldId id="31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7EFFD"/>
    <a:srgbClr val="74D5F8"/>
    <a:srgbClr val="C21306"/>
    <a:srgbClr val="EA0000"/>
    <a:srgbClr val="0099FF"/>
    <a:srgbClr val="ECF2FA"/>
    <a:srgbClr val="00CC99"/>
    <a:srgbClr val="50A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75967" autoAdjust="0"/>
  </p:normalViewPr>
  <p:slideViewPr>
    <p:cSldViewPr>
      <p:cViewPr>
        <p:scale>
          <a:sx n="65" d="100"/>
          <a:sy n="65" d="100"/>
        </p:scale>
        <p:origin x="4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F052-5691-4447-9207-AF164E062DAA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367E-4C69-493F-972B-2E890D42C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9928-AE5F-4CA4-B02D-22740B8988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life cycle </a:t>
            </a:r>
          </a:p>
          <a:p>
            <a:r>
              <a:rPr lang="en-US" dirty="0"/>
              <a:t>Tell students that crayfish have adaptations which help them survive at each stage of their life cycle.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Crayfish go through roughly 11 molts while they are growing. </a:t>
            </a:r>
          </a:p>
          <a:p>
            <a:endParaRPr lang="en-US" dirty="0"/>
          </a:p>
          <a:p>
            <a:r>
              <a:rPr lang="en-US" dirty="0"/>
              <a:t>Image Sources: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Eggs by Greg Hume: https://commons.wikimedia.org/wiki/File:CrayfishEggs.jpg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 crayfish by Kimberly Emerson/U.S. Fish &amp; Wildlife Service: </a:t>
            </a:r>
            <a:r>
              <a:rPr lang="en-US" dirty="0"/>
              <a:t>https://www.flickr.com/photos/usfwsmidwest/25867149202</a:t>
            </a:r>
          </a:p>
          <a:p>
            <a:r>
              <a:rPr lang="en-US" dirty="0"/>
              <a:t>White crayfish exoskeleton: https://commons.wikimedia.org/wiki/File:Old_Exoskeleton_of_a_White_Crayfish_(Procambarus_sp.)_after_Moulting.jpg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how crayfish are most active at night, and how that might help them to survive. (Less visible to predators, cooler,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9928-AE5F-4CA4-B02D-22740B8988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1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rPr>
              <a:t>Crayfish Anatomy / Adaptations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alibri" panose="020F0502020204030204" pitchFamily="34" charset="0"/>
              </a:rPr>
              <a:t>Cephalothorax: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joined thorax and head of crayfish and other arthropods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Abdomen: </a:t>
            </a:r>
            <a:r>
              <a:rPr lang="en-US" b="0" dirty="0"/>
              <a:t>section behind the thorax covered in 6 plates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Tergum: </a:t>
            </a:r>
            <a:r>
              <a:rPr lang="en-US" b="0" dirty="0"/>
              <a:t>name for the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thickened plates on each segment of the body of crayfish and other arthropods; helps to protect soft interior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Carapace: </a:t>
            </a:r>
            <a:r>
              <a:rPr lang="en-US" b="0" dirty="0"/>
              <a:t>hard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 shell of crayfish and other arthropods; protects the crayfish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Antenna:</a:t>
            </a:r>
            <a:r>
              <a:rPr lang="en-US" b="0" dirty="0"/>
              <a:t> long organs used for touch, taste, and smell; helps to sense prey and predators in murky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Antennule:</a:t>
            </a:r>
            <a:r>
              <a:rPr lang="en-US" b="0" dirty="0"/>
              <a:t> shorter organs also used for touch and taste, as well as balance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5 pairs of walking legs </a:t>
            </a:r>
            <a:r>
              <a:rPr lang="en-US" b="0" dirty="0"/>
              <a:t>to move along river or pond bottom (locomotion)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Cheliped: </a:t>
            </a:r>
            <a:r>
              <a:rPr lang="en-US" b="0" dirty="0"/>
              <a:t>Fifth set of legs, enlarged to</a:t>
            </a:r>
            <a:r>
              <a:rPr lang="en-US" b="1" dirty="0"/>
              <a:t> </a:t>
            </a:r>
            <a:r>
              <a:rPr lang="en-US" b="0" dirty="0"/>
              <a:t>claws to</a:t>
            </a:r>
            <a:r>
              <a:rPr lang="en-US" b="1" dirty="0"/>
              <a:t> </a:t>
            </a:r>
            <a:r>
              <a:rPr lang="en-US" b="0" dirty="0"/>
              <a:t>hold food and provide protection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Uropod: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pair of abdominal appendages of crayfish and related crustaceans; found on sides of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telson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completing the tail fan used for swimming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Image source: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Crayfish sketchbook illustration: https://commons.wikimedia.org/wiki/File:Sketchbook_of_fishes_-_34._Fresh_water_crayfish_William_Buelow_Gould,_c1832.jpg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Rostrum: </a:t>
            </a:r>
            <a:r>
              <a:rPr lang="en-US" dirty="0"/>
              <a:t>beak-like projection; ask students what function might be; protects eyes, antennae, and antennules</a:t>
            </a:r>
          </a:p>
          <a:p>
            <a:r>
              <a:rPr lang="en-US" b="1" dirty="0"/>
              <a:t>Eyes on stalks:</a:t>
            </a:r>
            <a:r>
              <a:rPr lang="en-US" dirty="0"/>
              <a:t> can be rotated for very large field of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Cervical groove: </a:t>
            </a:r>
            <a:r>
              <a:rPr lang="en-US" b="0" dirty="0"/>
              <a:t>indentation that</a:t>
            </a:r>
            <a:r>
              <a:rPr lang="en-US" b="1" dirty="0"/>
              <a:t> </a:t>
            </a:r>
            <a:r>
              <a:rPr lang="en-US" dirty="0"/>
              <a:t>separates head and thorax, which are connected in crayfish</a:t>
            </a:r>
          </a:p>
          <a:p>
            <a:r>
              <a:rPr lang="en-US" b="1" dirty="0"/>
              <a:t>Gills: </a:t>
            </a:r>
            <a:r>
              <a:rPr lang="en-US" dirty="0"/>
              <a:t>extracts Oxygen from water; used to breathe</a:t>
            </a:r>
          </a:p>
          <a:p>
            <a:r>
              <a:rPr lang="en-US" b="1" dirty="0"/>
              <a:t>Maxilla: </a:t>
            </a:r>
            <a:r>
              <a:rPr lang="en-US" dirty="0"/>
              <a:t>help draw water over gills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Maxillipeds: </a:t>
            </a:r>
            <a:r>
              <a:rPr lang="en-US" sz="1200" b="0" dirty="0">
                <a:solidFill>
                  <a:schemeClr val="tx2"/>
                </a:solidFill>
                <a:latin typeface="Calibri" panose="020F0502020204030204" pitchFamily="34" charset="0"/>
              </a:rPr>
              <a:t>hold food; can touch and taste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8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Mandible:</a:t>
            </a:r>
            <a:r>
              <a:rPr lang="en-US" dirty="0"/>
              <a:t> crushes food to be swallowed by mouth</a:t>
            </a:r>
          </a:p>
          <a:p>
            <a:r>
              <a:rPr lang="en-US" b="1" dirty="0"/>
              <a:t>Green glands: </a:t>
            </a:r>
            <a:r>
              <a:rPr lang="en-US" dirty="0"/>
              <a:t>help to filter waste products and balance salt levels in blood; similar to kidneys in humans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Maxillipeds: </a:t>
            </a:r>
            <a:r>
              <a:rPr lang="en-US" sz="1200" b="0" dirty="0">
                <a:solidFill>
                  <a:schemeClr val="tx2"/>
                </a:solidFill>
                <a:latin typeface="Calibri" panose="020F0502020204030204" pitchFamily="34" charset="0"/>
              </a:rPr>
              <a:t>hold food; can touch and taste</a:t>
            </a:r>
            <a:endParaRPr lang="en-US" b="0" dirty="0"/>
          </a:p>
          <a:p>
            <a:r>
              <a:rPr lang="en-US" b="1" dirty="0"/>
              <a:t>Genital pores: </a:t>
            </a:r>
            <a:r>
              <a:rPr lang="en-US" dirty="0"/>
              <a:t>used in reproduction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Genital pores and copulatory organs</a:t>
            </a:r>
            <a:r>
              <a:rPr lang="en-US" dirty="0"/>
              <a:t> used in reproduction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367E-4C69-493F-972B-2E890D42C8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9928-AE5F-4CA4-B02D-22740B8988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8DCB-18E6-47F8-A844-FA358366209C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74F3-E4BB-4126-9EE9-7CD62B24D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system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654" y="0"/>
            <a:ext cx="19225054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7F50C2-ED05-4E9E-8050-AA36A0659967}"/>
              </a:ext>
            </a:extLst>
          </p:cNvPr>
          <p:cNvSpPr txBox="1"/>
          <p:nvPr/>
        </p:nvSpPr>
        <p:spPr>
          <a:xfrm>
            <a:off x="0" y="6021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Crayfish Adaptations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1825894" cy="2379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3" y="1524000"/>
            <a:ext cx="5973867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ECD98-6910-4CF2-906F-9C1F4B1E9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18936"/>
            <a:ext cx="3887396" cy="25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41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391E2-7FD7-4B0C-8C54-47794303B8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E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8BBF1-D8B9-4100-B496-0C65EC05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3470754" cy="1743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A6B2C-BD57-4058-B9EF-B7357DD82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07" y="2057400"/>
            <a:ext cx="3349693" cy="2319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B3FE8-BA9D-42E5-8B4C-BDB784945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48200"/>
            <a:ext cx="2270660" cy="2141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8EF0-24A8-452E-94CF-A71E8519E459}"/>
              </a:ext>
            </a:extLst>
          </p:cNvPr>
          <p:cNvSpPr txBox="1"/>
          <p:nvPr/>
        </p:nvSpPr>
        <p:spPr>
          <a:xfrm>
            <a:off x="7007368" y="4389218"/>
            <a:ext cx="93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Eggs</a:t>
            </a:r>
          </a:p>
        </p:txBody>
      </p:sp>
      <p:pic>
        <p:nvPicPr>
          <p:cNvPr id="16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0A7CDC02-AABE-4E26-B2FC-28632C7B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339911">
            <a:off x="5761901" y="4916006"/>
            <a:ext cx="1786361" cy="164824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F18608-857C-4016-BFCD-9817DD38E41A}"/>
              </a:ext>
            </a:extLst>
          </p:cNvPr>
          <p:cNvSpPr txBox="1"/>
          <p:nvPr/>
        </p:nvSpPr>
        <p:spPr>
          <a:xfrm>
            <a:off x="3030281" y="4131205"/>
            <a:ext cx="297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2800" dirty="0"/>
              <a:t>Tiny crayfish hatch </a:t>
            </a:r>
          </a:p>
        </p:txBody>
      </p:sp>
      <p:pic>
        <p:nvPicPr>
          <p:cNvPr id="19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4C344AE9-7D93-4243-9242-B30A82C4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5074914">
            <a:off x="1898213" y="5078744"/>
            <a:ext cx="1572052" cy="1450501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98C165-C297-4059-8D3E-E7275E5AAA80}"/>
              </a:ext>
            </a:extLst>
          </p:cNvPr>
          <p:cNvSpPr txBox="1"/>
          <p:nvPr/>
        </p:nvSpPr>
        <p:spPr>
          <a:xfrm>
            <a:off x="-228599" y="3893026"/>
            <a:ext cx="3270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Grow larger exoskeletons </a:t>
            </a:r>
            <a:b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+ sheds old ones (molting)</a:t>
            </a:r>
          </a:p>
        </p:txBody>
      </p:sp>
      <p:pic>
        <p:nvPicPr>
          <p:cNvPr id="22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83821DCF-FFDD-4F8A-8F48-D18AF67A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0022234">
            <a:off x="1513714" y="858035"/>
            <a:ext cx="1816792" cy="1676319"/>
          </a:xfrm>
          <a:prstGeom prst="rect">
            <a:avLst/>
          </a:prstGeom>
          <a:noFill/>
        </p:spPr>
      </p:pic>
      <p:pic>
        <p:nvPicPr>
          <p:cNvPr id="25" name="Picture 10" descr="H:\Desktop\2nd Grade Presentation Art\Life Cycle\Arrow.gif">
            <a:extLst>
              <a:ext uri="{FF2B5EF4-FFF2-40B4-BE49-F238E27FC236}">
                <a16:creationId xmlns:a16="http://schemas.microsoft.com/office/drawing/2014/main" id="{0C1F3E06-308A-421D-80FA-F2B1FC1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3EB4F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6200000">
            <a:off x="5720814" y="832386"/>
            <a:ext cx="1820654" cy="1679882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DC73D1-3132-4271-846F-0C33DC132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57" y="409965"/>
            <a:ext cx="3039005" cy="199553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B1CD77-19DD-4A9B-B4C6-0C344FB3614A}"/>
              </a:ext>
            </a:extLst>
          </p:cNvPr>
          <p:cNvSpPr txBox="1"/>
          <p:nvPr/>
        </p:nvSpPr>
        <p:spPr>
          <a:xfrm>
            <a:off x="982930" y="2569208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Crayfish </a:t>
            </a:r>
            <a:b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Life Cycle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967E56-2E10-4EA7-8150-CA8FAFD7F335}"/>
              </a:ext>
            </a:extLst>
          </p:cNvPr>
          <p:cNvSpPr txBox="1"/>
          <p:nvPr/>
        </p:nvSpPr>
        <p:spPr>
          <a:xfrm>
            <a:off x="3744992" y="76200"/>
            <a:ext cx="1733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3000" dirty="0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421871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5801A4F-9ED8-4B98-B54C-32D03D84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30200" cy="6858000"/>
          </a:xfrm>
          <a:prstGeom prst="rect">
            <a:avLst/>
          </a:prstGeom>
        </p:spPr>
      </p:pic>
      <p:pic>
        <p:nvPicPr>
          <p:cNvPr id="12" name="Picture 11" descr="algae.gif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4309701"/>
            <a:ext cx="1797557" cy="794936"/>
          </a:xfrm>
          <a:prstGeom prst="rect">
            <a:avLst/>
          </a:prstGeom>
        </p:spPr>
      </p:pic>
      <p:pic>
        <p:nvPicPr>
          <p:cNvPr id="13" name="Picture 12" descr="root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6200" y="4191000"/>
            <a:ext cx="923544" cy="976122"/>
          </a:xfrm>
          <a:prstGeom prst="rect">
            <a:avLst/>
          </a:prstGeom>
        </p:spPr>
      </p:pic>
      <p:pic>
        <p:nvPicPr>
          <p:cNvPr id="14" name="Picture 13" descr="plant.gif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14638"/>
            <a:ext cx="1143000" cy="15876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A344DD-52FD-4C24-914D-952E31870D1C}"/>
              </a:ext>
            </a:extLst>
          </p:cNvPr>
          <p:cNvSpPr txBox="1"/>
          <p:nvPr/>
        </p:nvSpPr>
        <p:spPr>
          <a:xfrm>
            <a:off x="0" y="6783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Most Active at Night (nocturnal)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E61491-F9F4-4F2D-9706-952C07B39B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486400"/>
            <a:ext cx="1951235" cy="13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9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F3AF7-A351-4B4D-BC03-973ACCA8B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57A890-5D6D-4DEF-B68C-11DBC9D73BB3}"/>
              </a:ext>
            </a:extLst>
          </p:cNvPr>
          <p:cNvSpPr txBox="1"/>
          <p:nvPr/>
        </p:nvSpPr>
        <p:spPr>
          <a:xfrm>
            <a:off x="7741973" y="4550807"/>
            <a:ext cx="1402027" cy="783193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Cheliped (claw)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22EEBC0-4CA9-4616-B2B7-CF1979285475}"/>
              </a:ext>
            </a:extLst>
          </p:cNvPr>
          <p:cNvCxnSpPr>
            <a:cxnSpLocks/>
          </p:cNvCxnSpPr>
          <p:nvPr/>
        </p:nvCxnSpPr>
        <p:spPr>
          <a:xfrm flipH="1" flipV="1">
            <a:off x="3352801" y="4114800"/>
            <a:ext cx="449831" cy="64226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268CD54-2907-4C0D-B8E3-925EA8DF17A8}"/>
              </a:ext>
            </a:extLst>
          </p:cNvPr>
          <p:cNvSpPr txBox="1"/>
          <p:nvPr/>
        </p:nvSpPr>
        <p:spPr>
          <a:xfrm>
            <a:off x="7132373" y="2362200"/>
            <a:ext cx="1402027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Antennule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CB5A7C-28C5-472C-9774-3C671758B66D}"/>
              </a:ext>
            </a:extLst>
          </p:cNvPr>
          <p:cNvSpPr txBox="1"/>
          <p:nvPr/>
        </p:nvSpPr>
        <p:spPr>
          <a:xfrm>
            <a:off x="3648245" y="4638535"/>
            <a:ext cx="1660083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Walking legs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D52702-ACFC-45B7-A89E-81EAAFFCB874}"/>
              </a:ext>
            </a:extLst>
          </p:cNvPr>
          <p:cNvSpPr txBox="1"/>
          <p:nvPr/>
        </p:nvSpPr>
        <p:spPr>
          <a:xfrm>
            <a:off x="6477001" y="1371600"/>
            <a:ext cx="2457098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Antenna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5261EC-35F2-4C48-8796-56708D932EAA}"/>
              </a:ext>
            </a:extLst>
          </p:cNvPr>
          <p:cNvSpPr txBox="1"/>
          <p:nvPr/>
        </p:nvSpPr>
        <p:spPr>
          <a:xfrm>
            <a:off x="1580636" y="3900726"/>
            <a:ext cx="1660083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Swimmerets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3589F9-5442-4FBB-A83F-CA175AB7D90C}"/>
              </a:ext>
            </a:extLst>
          </p:cNvPr>
          <p:cNvCxnSpPr>
            <a:cxnSpLocks/>
          </p:cNvCxnSpPr>
          <p:nvPr/>
        </p:nvCxnSpPr>
        <p:spPr>
          <a:xfrm flipH="1" flipV="1">
            <a:off x="4533764" y="4171471"/>
            <a:ext cx="343036" cy="62912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7D0AC37-8863-42FD-9BB1-4A7ADFDEF557}"/>
              </a:ext>
            </a:extLst>
          </p:cNvPr>
          <p:cNvSpPr txBox="1"/>
          <p:nvPr/>
        </p:nvSpPr>
        <p:spPr>
          <a:xfrm>
            <a:off x="-20669" y="3595926"/>
            <a:ext cx="960342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Telson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F25A9E-E7E9-423C-916E-22DECF8F211B}"/>
              </a:ext>
            </a:extLst>
          </p:cNvPr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Crayfish Anatomy / Adaptations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07FFF35-5DB6-475D-9E70-75806361259B}"/>
              </a:ext>
            </a:extLst>
          </p:cNvPr>
          <p:cNvSpPr/>
          <p:nvPr/>
        </p:nvSpPr>
        <p:spPr>
          <a:xfrm>
            <a:off x="3459428" y="2353200"/>
            <a:ext cx="3246172" cy="1494899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B3EF68-A849-4E00-9D42-60C5D212355B}"/>
              </a:ext>
            </a:extLst>
          </p:cNvPr>
          <p:cNvCxnSpPr>
            <a:cxnSpLocks/>
          </p:cNvCxnSpPr>
          <p:nvPr/>
        </p:nvCxnSpPr>
        <p:spPr>
          <a:xfrm flipV="1">
            <a:off x="4876800" y="4000646"/>
            <a:ext cx="503142" cy="72375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C6E0C3-80AB-4EA1-A6FE-5F102BA12D59}"/>
              </a:ext>
            </a:extLst>
          </p:cNvPr>
          <p:cNvCxnSpPr>
            <a:cxnSpLocks/>
          </p:cNvCxnSpPr>
          <p:nvPr/>
        </p:nvCxnSpPr>
        <p:spPr>
          <a:xfrm flipV="1">
            <a:off x="5168764" y="4295733"/>
            <a:ext cx="870696" cy="42866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934A23-8DE5-45AD-9929-0385D50FDBB7}"/>
              </a:ext>
            </a:extLst>
          </p:cNvPr>
          <p:cNvSpPr txBox="1"/>
          <p:nvPr/>
        </p:nvSpPr>
        <p:spPr>
          <a:xfrm>
            <a:off x="3657600" y="2895600"/>
            <a:ext cx="1200170" cy="442674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Carapace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062B24-8F09-46DF-BE5B-7283C6511A74}"/>
              </a:ext>
            </a:extLst>
          </p:cNvPr>
          <p:cNvSpPr txBox="1"/>
          <p:nvPr/>
        </p:nvSpPr>
        <p:spPr>
          <a:xfrm>
            <a:off x="4221289" y="2286000"/>
            <a:ext cx="1814163" cy="442674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Cephalothorax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DCA4CB-D1D2-443A-BE8C-32DDDC13DAB6}"/>
              </a:ext>
            </a:extLst>
          </p:cNvPr>
          <p:cNvSpPr txBox="1"/>
          <p:nvPr/>
        </p:nvSpPr>
        <p:spPr>
          <a:xfrm>
            <a:off x="506469" y="4314389"/>
            <a:ext cx="1169932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libri" panose="020F0502020204030204" pitchFamily="34" charset="0"/>
              </a:rPr>
              <a:t>Uropods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1629C4-3945-43FD-B639-1F31DF6DA913}"/>
              </a:ext>
            </a:extLst>
          </p:cNvPr>
          <p:cNvSpPr/>
          <p:nvPr/>
        </p:nvSpPr>
        <p:spPr>
          <a:xfrm>
            <a:off x="1490884" y="2456537"/>
            <a:ext cx="1968544" cy="1391562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9828A0-C024-4B81-9387-FA6C3272B3E2}"/>
              </a:ext>
            </a:extLst>
          </p:cNvPr>
          <p:cNvSpPr txBox="1"/>
          <p:nvPr/>
        </p:nvSpPr>
        <p:spPr>
          <a:xfrm>
            <a:off x="1447802" y="2396778"/>
            <a:ext cx="1447799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Abdomen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DDA179-1C3A-4FD7-976B-262B7E49A33C}"/>
              </a:ext>
            </a:extLst>
          </p:cNvPr>
          <p:cNvCxnSpPr>
            <a:cxnSpLocks/>
          </p:cNvCxnSpPr>
          <p:nvPr/>
        </p:nvCxnSpPr>
        <p:spPr>
          <a:xfrm flipH="1" flipV="1">
            <a:off x="3789465" y="2743200"/>
            <a:ext cx="249135" cy="272816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90FF2A-374F-4C11-8FAF-AFF411971339}"/>
              </a:ext>
            </a:extLst>
          </p:cNvPr>
          <p:cNvCxnSpPr>
            <a:cxnSpLocks/>
          </p:cNvCxnSpPr>
          <p:nvPr/>
        </p:nvCxnSpPr>
        <p:spPr>
          <a:xfrm flipV="1">
            <a:off x="4724400" y="2873503"/>
            <a:ext cx="583928" cy="14251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10ACE2B-9791-4BA9-A243-00424DDC64A7}"/>
              </a:ext>
            </a:extLst>
          </p:cNvPr>
          <p:cNvCxnSpPr>
            <a:cxnSpLocks/>
          </p:cNvCxnSpPr>
          <p:nvPr/>
        </p:nvCxnSpPr>
        <p:spPr>
          <a:xfrm flipH="1" flipV="1">
            <a:off x="1036375" y="4110202"/>
            <a:ext cx="141240" cy="30939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2FD5C4A-EF88-481E-B605-6B61C6C36720}"/>
              </a:ext>
            </a:extLst>
          </p:cNvPr>
          <p:cNvCxnSpPr>
            <a:cxnSpLocks/>
          </p:cNvCxnSpPr>
          <p:nvPr/>
        </p:nvCxnSpPr>
        <p:spPr>
          <a:xfrm flipH="1" flipV="1">
            <a:off x="1059432" y="3010815"/>
            <a:ext cx="386713" cy="139156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1D2B649-8E01-47FD-A92F-7F26B9396E7B}"/>
              </a:ext>
            </a:extLst>
          </p:cNvPr>
          <p:cNvSpPr txBox="1"/>
          <p:nvPr/>
        </p:nvSpPr>
        <p:spPr>
          <a:xfrm rot="4990887">
            <a:off x="1900942" y="3112273"/>
            <a:ext cx="1026763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Tergum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A2A3B8-772D-42D7-9CF5-86149AEB8265}"/>
              </a:ext>
            </a:extLst>
          </p:cNvPr>
          <p:cNvCxnSpPr>
            <a:cxnSpLocks/>
          </p:cNvCxnSpPr>
          <p:nvPr/>
        </p:nvCxnSpPr>
        <p:spPr>
          <a:xfrm flipV="1">
            <a:off x="5168764" y="4295734"/>
            <a:ext cx="1812483" cy="62912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8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6" grpId="0" animBg="1"/>
      <p:bldP spid="42" grpId="0" animBg="1"/>
      <p:bldP spid="76" grpId="0" animBg="1"/>
      <p:bldP spid="37" grpId="0" animBg="1"/>
      <p:bldP spid="32" grpId="0" animBg="1"/>
      <p:bldP spid="29" grpId="0" animBg="1"/>
      <p:bldP spid="30" grpId="0" animBg="1"/>
      <p:bldP spid="31" grpId="0" animBg="1"/>
      <p:bldP spid="14" grpId="0" animBg="1"/>
      <p:bldP spid="35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C205A4C-9BE3-44CF-B9F2-41EFFEAC0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08"/>
            <a:ext cx="9144000" cy="4765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2ECAA-E8F3-46FA-9C04-2D36B96DFBE2}"/>
              </a:ext>
            </a:extLst>
          </p:cNvPr>
          <p:cNvSpPr txBox="1"/>
          <p:nvPr/>
        </p:nvSpPr>
        <p:spPr>
          <a:xfrm>
            <a:off x="304800" y="685800"/>
            <a:ext cx="1402027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Rostrum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12DA-5D4F-471D-96AC-0690AB267FE2}"/>
              </a:ext>
            </a:extLst>
          </p:cNvPr>
          <p:cNvSpPr txBox="1"/>
          <p:nvPr/>
        </p:nvSpPr>
        <p:spPr>
          <a:xfrm>
            <a:off x="1219200" y="603734"/>
            <a:ext cx="2457098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Eye on eyestalk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EAAAD-6915-495E-9D03-BE18E0079FA2}"/>
              </a:ext>
            </a:extLst>
          </p:cNvPr>
          <p:cNvSpPr txBox="1"/>
          <p:nvPr/>
        </p:nvSpPr>
        <p:spPr>
          <a:xfrm>
            <a:off x="5181600" y="457200"/>
            <a:ext cx="1524000" cy="783193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Cervical groove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A868CA-78C8-4C87-BE78-EF5229D32003}"/>
              </a:ext>
            </a:extLst>
          </p:cNvPr>
          <p:cNvSpPr txBox="1"/>
          <p:nvPr/>
        </p:nvSpPr>
        <p:spPr>
          <a:xfrm>
            <a:off x="5181600" y="2286000"/>
            <a:ext cx="762000" cy="442674"/>
          </a:xfrm>
          <a:prstGeom prst="roundRect">
            <a:avLst/>
          </a:prstGeom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662164-C369-42EC-8F39-5E137FF10F89}"/>
              </a:ext>
            </a:extLst>
          </p:cNvPr>
          <p:cNvSpPr txBox="1"/>
          <p:nvPr/>
        </p:nvSpPr>
        <p:spPr>
          <a:xfrm>
            <a:off x="304800" y="3886200"/>
            <a:ext cx="1676400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Maxillipeds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48D87E-2421-4F19-A0CB-877AD10C618B}"/>
              </a:ext>
            </a:extLst>
          </p:cNvPr>
          <p:cNvSpPr txBox="1"/>
          <p:nvPr/>
        </p:nvSpPr>
        <p:spPr>
          <a:xfrm>
            <a:off x="868627" y="3263222"/>
            <a:ext cx="1676400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Maxilla</a:t>
            </a:r>
          </a:p>
        </p:txBody>
      </p:sp>
    </p:spTree>
    <p:extLst>
      <p:ext uri="{BB962C8B-B14F-4D97-AF65-F5344CB8AC3E}">
        <p14:creationId xmlns:p14="http://schemas.microsoft.com/office/powerpoint/2010/main" val="3560018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DC5440-67A7-4591-A2BC-0C06E8A0AE72}"/>
              </a:ext>
            </a:extLst>
          </p:cNvPr>
          <p:cNvSpPr txBox="1"/>
          <p:nvPr/>
        </p:nvSpPr>
        <p:spPr>
          <a:xfrm>
            <a:off x="0" y="-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Ventral (bottom)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41FF5-B7AB-4065-8745-55D3A07CA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7828048" cy="5827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331623-AC8A-4922-A232-EAE7D7FD4F1E}"/>
              </a:ext>
            </a:extLst>
          </p:cNvPr>
          <p:cNvSpPr txBox="1"/>
          <p:nvPr/>
        </p:nvSpPr>
        <p:spPr>
          <a:xfrm>
            <a:off x="7614135" y="812352"/>
            <a:ext cx="1402027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Mandible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9BA85-BDD2-43B7-B20B-7542015414D8}"/>
              </a:ext>
            </a:extLst>
          </p:cNvPr>
          <p:cNvSpPr txBox="1"/>
          <p:nvPr/>
        </p:nvSpPr>
        <p:spPr>
          <a:xfrm>
            <a:off x="7086600" y="212455"/>
            <a:ext cx="2457098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Mouth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518EA-B592-43C5-A050-B5A3AFE49A82}"/>
              </a:ext>
            </a:extLst>
          </p:cNvPr>
          <p:cNvSpPr txBox="1"/>
          <p:nvPr/>
        </p:nvSpPr>
        <p:spPr>
          <a:xfrm>
            <a:off x="7772400" y="1370910"/>
            <a:ext cx="1524000" cy="783193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Third maxilliped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11B1-86B0-498A-BC0A-14FD0E82FFE6}"/>
              </a:ext>
            </a:extLst>
          </p:cNvPr>
          <p:cNvSpPr txBox="1"/>
          <p:nvPr/>
        </p:nvSpPr>
        <p:spPr>
          <a:xfrm>
            <a:off x="24562" y="519439"/>
            <a:ext cx="1270838" cy="1123712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Green glands opening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F4485-EA8A-4848-B3D7-8344F89E7586}"/>
              </a:ext>
            </a:extLst>
          </p:cNvPr>
          <p:cNvSpPr txBox="1"/>
          <p:nvPr/>
        </p:nvSpPr>
        <p:spPr>
          <a:xfrm>
            <a:off x="-364603" y="1643151"/>
            <a:ext cx="1676400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Cheliped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0571A-EB5B-4286-96D4-FB0366967A14}"/>
              </a:ext>
            </a:extLst>
          </p:cNvPr>
          <p:cNvSpPr txBox="1"/>
          <p:nvPr/>
        </p:nvSpPr>
        <p:spPr>
          <a:xfrm>
            <a:off x="1295400" y="6179463"/>
            <a:ext cx="1676400" cy="442674"/>
          </a:xfrm>
          <a:prstGeom prst="roundRect">
            <a:avLst/>
          </a:prstGeom>
          <a:noFill/>
          <a:ln>
            <a:solidFill>
              <a:srgbClr val="FFFFFF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Genital pores</a:t>
            </a:r>
          </a:p>
        </p:txBody>
      </p:sp>
    </p:spTree>
    <p:extLst>
      <p:ext uri="{BB962C8B-B14F-4D97-AF65-F5344CB8AC3E}">
        <p14:creationId xmlns:p14="http://schemas.microsoft.com/office/powerpoint/2010/main" val="1008036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4D07D6-E55E-42CE-9FE5-E9AF98D9F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4710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0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system backgrou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654" y="0"/>
            <a:ext cx="19225054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7F50C2-ED05-4E9E-8050-AA36A0659967}"/>
              </a:ext>
            </a:extLst>
          </p:cNvPr>
          <p:cNvSpPr txBox="1"/>
          <p:nvPr/>
        </p:nvSpPr>
        <p:spPr>
          <a:xfrm>
            <a:off x="0" y="6021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Crayfish Adaptations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1825894" cy="2379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3" y="1524000"/>
            <a:ext cx="5973867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ECD98-6910-4CF2-906F-9C1F4B1E9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18936"/>
            <a:ext cx="3887396" cy="25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647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545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erice</dc:creator>
  <cp:lastModifiedBy>rick R</cp:lastModifiedBy>
  <cp:revision>270</cp:revision>
  <dcterms:created xsi:type="dcterms:W3CDTF">2014-01-09T21:50:49Z</dcterms:created>
  <dcterms:modified xsi:type="dcterms:W3CDTF">2018-10-05T04:09:43Z</dcterms:modified>
</cp:coreProperties>
</file>