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4" r:id="rId2"/>
    <p:sldId id="307" r:id="rId3"/>
    <p:sldId id="313" r:id="rId4"/>
    <p:sldId id="286" r:id="rId5"/>
    <p:sldId id="287" r:id="rId6"/>
    <p:sldId id="310" r:id="rId7"/>
    <p:sldId id="311" r:id="rId8"/>
    <p:sldId id="309" r:id="rId9"/>
    <p:sldId id="289" r:id="rId10"/>
    <p:sldId id="308" r:id="rId11"/>
    <p:sldId id="31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2B3086"/>
    <a:srgbClr val="C21306"/>
    <a:srgbClr val="EA0000"/>
    <a:srgbClr val="ECF2FA"/>
    <a:srgbClr val="FFFFFF"/>
    <a:srgbClr val="00CC99"/>
    <a:srgbClr val="50ABE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79658" autoAdjust="0"/>
  </p:normalViewPr>
  <p:slideViewPr>
    <p:cSldViewPr>
      <p:cViewPr varScale="1">
        <p:scale>
          <a:sx n="64" d="100"/>
          <a:sy n="64" d="100"/>
        </p:scale>
        <p:origin x="6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FF052-5691-4447-9207-AF164E062DAA}" type="datetimeFigureOut">
              <a:rPr lang="en-US" smtClean="0"/>
              <a:pPr/>
              <a:t>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1367E-4C69-493F-972B-2E890D42C84C}" type="slidenum">
              <a:rPr lang="en-US" smtClean="0"/>
              <a:pPr/>
              <a:t>‹#›</a:t>
            </a:fld>
            <a:endParaRPr lang="en-US"/>
          </a:p>
        </p:txBody>
      </p:sp>
    </p:spTree>
    <p:extLst>
      <p:ext uri="{BB962C8B-B14F-4D97-AF65-F5344CB8AC3E}">
        <p14:creationId xmlns:p14="http://schemas.microsoft.com/office/powerpoint/2010/main" val="123466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Signal crayfish image </a:t>
            </a:r>
            <a:r>
              <a:rPr lang="en-US" sz="1200" b="0" i="0" kern="1200" dirty="0">
                <a:solidFill>
                  <a:schemeClr val="tx1"/>
                </a:solidFill>
                <a:effectLst/>
                <a:latin typeface="+mn-lt"/>
                <a:ea typeface="+mn-ea"/>
                <a:cs typeface="+mn-cs"/>
              </a:rPr>
              <a:t>by Jeff </a:t>
            </a:r>
            <a:r>
              <a:rPr lang="en-US" sz="1200" b="0" i="0" kern="1200" dirty="0" err="1">
                <a:solidFill>
                  <a:schemeClr val="tx1"/>
                </a:solidFill>
                <a:effectLst/>
                <a:latin typeface="+mn-lt"/>
                <a:ea typeface="+mn-ea"/>
                <a:cs typeface="+mn-cs"/>
              </a:rPr>
              <a:t>Benca</a:t>
            </a:r>
            <a:r>
              <a:rPr lang="en-US" sz="1200" b="0" i="0" kern="1200" dirty="0">
                <a:solidFill>
                  <a:schemeClr val="tx1"/>
                </a:solidFill>
                <a:effectLst/>
                <a:latin typeface="+mn-lt"/>
                <a:ea typeface="+mn-ea"/>
                <a:cs typeface="+mn-cs"/>
              </a:rPr>
              <a:t>; provided by his professor Dr. Eric Larson of the Univ. of Illinois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i="1" kern="1200" dirty="0">
                <a:solidFill>
                  <a:schemeClr val="tx1"/>
                </a:solidFill>
                <a:effectLst/>
                <a:latin typeface="+mn-lt"/>
                <a:ea typeface="+mn-ea"/>
                <a:cs typeface="+mn-cs"/>
              </a:rPr>
              <a:t>Pond illustration adapted with permission by Rick Reynolds, Engaging Every Student from Eric Engh, Marin / Sonoma Mosquito &amp; Vector Control District.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1C9928-AE5F-4CA4-B02D-22740B8988CD}" type="slidenum">
              <a:rPr lang="en-US" smtClean="0"/>
              <a:pPr/>
              <a:t>1</a:t>
            </a:fld>
            <a:endParaRPr lang="en-US"/>
          </a:p>
        </p:txBody>
      </p:sp>
    </p:spTree>
    <p:extLst>
      <p:ext uri="{BB962C8B-B14F-4D97-AF65-F5344CB8AC3E}">
        <p14:creationId xmlns:p14="http://schemas.microsoft.com/office/powerpoint/2010/main" val="289580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Signal crayfish</a:t>
            </a:r>
            <a:r>
              <a:rPr lang="en-US" sz="1200" kern="1200" dirty="0">
                <a:solidFill>
                  <a:schemeClr val="tx1"/>
                </a:solidFill>
                <a:effectLst/>
                <a:latin typeface="+mn-lt"/>
                <a:ea typeface="+mn-ea"/>
                <a:cs typeface="+mn-cs"/>
              </a:rPr>
              <a:t> are </a:t>
            </a:r>
            <a:r>
              <a:rPr lang="en-US" sz="1200" b="1" kern="1200" dirty="0">
                <a:solidFill>
                  <a:schemeClr val="tx1"/>
                </a:solidFill>
                <a:effectLst/>
                <a:latin typeface="+mn-lt"/>
                <a:ea typeface="+mn-ea"/>
                <a:cs typeface="+mn-cs"/>
              </a:rPr>
              <a:t>native</a:t>
            </a:r>
            <a:r>
              <a:rPr lang="en-US" sz="1200" kern="1200" dirty="0">
                <a:solidFill>
                  <a:schemeClr val="tx1"/>
                </a:solidFill>
                <a:effectLst/>
                <a:latin typeface="+mn-lt"/>
                <a:ea typeface="+mn-ea"/>
                <a:cs typeface="+mn-cs"/>
              </a:rPr>
              <a:t> to the Pacific</a:t>
            </a:r>
            <a:r>
              <a:rPr lang="en-US" sz="1200" kern="1200" baseline="0" dirty="0">
                <a:solidFill>
                  <a:schemeClr val="tx1"/>
                </a:solidFill>
                <a:effectLst/>
                <a:latin typeface="+mn-lt"/>
                <a:ea typeface="+mn-ea"/>
                <a:cs typeface="+mn-cs"/>
              </a:rPr>
              <a:t> Northwest. </a:t>
            </a:r>
            <a:r>
              <a:rPr lang="en-US" sz="1200" kern="1200" dirty="0">
                <a:solidFill>
                  <a:schemeClr val="tx1"/>
                </a:solidFill>
                <a:effectLst/>
                <a:latin typeface="+mn-lt"/>
                <a:ea typeface="+mn-ea"/>
                <a:cs typeface="+mn-cs"/>
              </a:rPr>
              <a:t>Crayfish are </a:t>
            </a:r>
            <a:r>
              <a:rPr lang="en-US" sz="1200" b="1" kern="1200" dirty="0">
                <a:solidFill>
                  <a:schemeClr val="tx1"/>
                </a:solidFill>
                <a:effectLst/>
                <a:latin typeface="+mn-lt"/>
                <a:ea typeface="+mn-ea"/>
                <a:cs typeface="+mn-cs"/>
              </a:rPr>
              <a:t>crustaceans</a:t>
            </a:r>
            <a:r>
              <a:rPr lang="en-US" sz="1200" kern="1200" dirty="0">
                <a:solidFill>
                  <a:schemeClr val="tx1"/>
                </a:solidFill>
                <a:effectLst/>
                <a:latin typeface="+mn-lt"/>
                <a:ea typeface="+mn-ea"/>
                <a:cs typeface="+mn-cs"/>
              </a:rPr>
              <a:t> which are closely related to lobsters, their saltwater cousins, and they play an important role in freshwater ecosystems. They are an important food source for many species of fish, birds, amphibians, reptiles, and mammals, even those which spend much of their time on land, such as raccoons, so they can play important roles in terrestrial ecosystems, as well.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vast majority of the more than 400 crayfish species are found in North America, especially the Southeastern U.S., although they can be found on every continent except Antarctica. Many species are at risk of extinction due to a variety of factors, such as habitat loss, pollution, and the spread of invasive crayfish species and disease (Larson 2018).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Signal</a:t>
            </a:r>
            <a:r>
              <a:rPr lang="en-US" i="1" baseline="0" dirty="0"/>
              <a:t> crayfish i</a:t>
            </a:r>
            <a:r>
              <a:rPr lang="en-US" i="1" dirty="0"/>
              <a:t>mage by </a:t>
            </a:r>
            <a:r>
              <a:rPr lang="en-US" sz="1200" b="0" i="1" kern="1200" dirty="0">
                <a:solidFill>
                  <a:schemeClr val="tx1"/>
                </a:solidFill>
                <a:effectLst/>
                <a:latin typeface="+mn-lt"/>
                <a:ea typeface="+mn-ea"/>
                <a:cs typeface="+mn-cs"/>
              </a:rPr>
              <a:t>Roger Tabor (U.S. Fish and Wildlife Service): https://www.flickr.com/photos/usfwspacific/6093365240</a:t>
            </a:r>
            <a:r>
              <a:rPr lang="en-US" sz="1200" b="0" i="1" kern="1200" baseline="0" dirty="0">
                <a:solidFill>
                  <a:schemeClr val="tx1"/>
                </a:solidFill>
                <a:effectLst/>
                <a:latin typeface="+mn-lt"/>
                <a:ea typeface="+mn-ea"/>
                <a:cs typeface="+mn-cs"/>
              </a:rPr>
              <a:t> </a:t>
            </a:r>
            <a:r>
              <a:rPr lang="en-US" i="1" dirty="0"/>
              <a:t>(licensed for noncommercial reuse)</a:t>
            </a:r>
          </a:p>
        </p:txBody>
      </p:sp>
      <p:sp>
        <p:nvSpPr>
          <p:cNvPr id="4" name="Slide Number Placeholder 3"/>
          <p:cNvSpPr>
            <a:spLocks noGrp="1"/>
          </p:cNvSpPr>
          <p:nvPr>
            <p:ph type="sldNum" sz="quarter" idx="10"/>
          </p:nvPr>
        </p:nvSpPr>
        <p:spPr/>
        <p:txBody>
          <a:bodyPr/>
          <a:lstStyle/>
          <a:p>
            <a:fld id="{C948B70D-9CCB-487F-9D57-44FD691A2D04}" type="slidenum">
              <a:rPr lang="en-US" smtClean="0"/>
              <a:pPr/>
              <a:t>10</a:t>
            </a:fld>
            <a:endParaRPr lang="en-US"/>
          </a:p>
        </p:txBody>
      </p:sp>
    </p:spTree>
    <p:extLst>
      <p:ext uri="{BB962C8B-B14F-4D97-AF65-F5344CB8AC3E}">
        <p14:creationId xmlns:p14="http://schemas.microsoft.com/office/powerpoint/2010/main" val="400921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Learn more about The River Mile network at therivermile.org.</a:t>
            </a:r>
          </a:p>
        </p:txBody>
      </p:sp>
      <p:sp>
        <p:nvSpPr>
          <p:cNvPr id="4" name="Slide Number Placeholder 3"/>
          <p:cNvSpPr>
            <a:spLocks noGrp="1"/>
          </p:cNvSpPr>
          <p:nvPr>
            <p:ph type="sldNum" sz="quarter" idx="10"/>
          </p:nvPr>
        </p:nvSpPr>
        <p:spPr/>
        <p:txBody>
          <a:bodyPr/>
          <a:lstStyle/>
          <a:p>
            <a:fld id="{FF1C9928-AE5F-4CA4-B02D-22740B8988CD}" type="slidenum">
              <a:rPr lang="en-US" smtClean="0"/>
              <a:pPr/>
              <a:t>11</a:t>
            </a:fld>
            <a:endParaRPr lang="en-US"/>
          </a:p>
        </p:txBody>
      </p:sp>
    </p:spTree>
    <p:extLst>
      <p:ext uri="{BB962C8B-B14F-4D97-AF65-F5344CB8AC3E}">
        <p14:creationId xmlns:p14="http://schemas.microsoft.com/office/powerpoint/2010/main" val="425807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Ask the class to raise</a:t>
            </a:r>
            <a:r>
              <a:rPr lang="en-US" b="0" baseline="0" dirty="0"/>
              <a:t> their hand if they know,</a:t>
            </a:r>
            <a:r>
              <a:rPr lang="en-US" b="0" dirty="0"/>
              <a:t> </a:t>
            </a:r>
            <a:r>
              <a:rPr lang="en-US" sz="1200" b="0" dirty="0">
                <a:solidFill>
                  <a:srgbClr val="2B3086"/>
                </a:solidFill>
                <a:latin typeface="Calibri" panose="020F0502020204030204" pitchFamily="34" charset="0"/>
              </a:rPr>
              <a:t>“What is the energy source that supports life on Earth?” Wait for a number of hands</a:t>
            </a:r>
            <a:r>
              <a:rPr lang="en-US" sz="1200" b="0" baseline="0" dirty="0">
                <a:solidFill>
                  <a:srgbClr val="2B3086"/>
                </a:solidFill>
                <a:latin typeface="Calibri" panose="020F0502020204030204" pitchFamily="34" charset="0"/>
              </a:rPr>
              <a:t> to go up, and call on someone to </a:t>
            </a:r>
            <a:r>
              <a:rPr lang="en-US" sz="1200" b="0" dirty="0">
                <a:solidFill>
                  <a:srgbClr val="2B3086"/>
                </a:solidFill>
                <a:latin typeface="Calibri" panose="020F0502020204030204" pitchFamily="34" charset="0"/>
              </a:rPr>
              <a:t>say</a:t>
            </a:r>
            <a:r>
              <a:rPr lang="en-US" sz="1200" b="0" baseline="0" dirty="0">
                <a:solidFill>
                  <a:srgbClr val="2B3086"/>
                </a:solidFill>
                <a:latin typeface="Calibri" panose="020F0502020204030204" pitchFamily="34" charset="0"/>
              </a:rPr>
              <a:t> the </a:t>
            </a:r>
            <a:r>
              <a:rPr lang="en-US" sz="1200" b="1" baseline="0" dirty="0">
                <a:solidFill>
                  <a:srgbClr val="2B3086"/>
                </a:solidFill>
                <a:latin typeface="Calibri" panose="020F0502020204030204" pitchFamily="34" charset="0"/>
              </a:rPr>
              <a:t>Sun</a:t>
            </a:r>
            <a:r>
              <a:rPr lang="en-US" sz="1200" b="0" baseline="0" dirty="0">
                <a:solidFill>
                  <a:srgbClr val="2B3086"/>
                </a:solidFill>
                <a:latin typeface="Calibri" panose="020F0502020204030204" pitchFamily="34" charset="0"/>
              </a:rPr>
              <a:t>, then click to make it appear. </a:t>
            </a:r>
            <a:r>
              <a:rPr lang="en-US" sz="1200" b="0" dirty="0">
                <a:solidFill>
                  <a:srgbClr val="2B3086"/>
                </a:solidFill>
                <a:latin typeface="Calibri" panose="020F0502020204030204" pitchFamily="34" charset="0"/>
              </a:rPr>
              <a:t>Next</a:t>
            </a:r>
            <a:r>
              <a:rPr lang="en-US" sz="1200" b="0" baseline="0" dirty="0">
                <a:solidFill>
                  <a:srgbClr val="2B3086"/>
                </a:solidFill>
                <a:latin typeface="Calibri" panose="020F0502020204030204" pitchFamily="34" charset="0"/>
              </a:rPr>
              <a:t> ask </a:t>
            </a:r>
            <a:r>
              <a:rPr lang="en-US" dirty="0"/>
              <a:t>why the </a:t>
            </a:r>
            <a:r>
              <a:rPr lang="en-US" b="0" dirty="0"/>
              <a:t>Sun</a:t>
            </a:r>
            <a:r>
              <a:rPr lang="en-US" dirty="0"/>
              <a:t> is so important for life on Earth. Discuss how it provides the energy which plants (</a:t>
            </a:r>
            <a:r>
              <a:rPr lang="en-US" b="1" dirty="0"/>
              <a:t>producers</a:t>
            </a:r>
            <a:r>
              <a:rPr lang="en-US" dirty="0"/>
              <a:t>) use to make food, and that the plants can then be food for animals (</a:t>
            </a:r>
            <a:r>
              <a:rPr lang="en-US" b="1" dirty="0"/>
              <a:t>consumers</a:t>
            </a:r>
            <a:r>
              <a:rPr lang="en-US" dirty="0"/>
              <a:t>) like insect larvae.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freshwater</a:t>
            </a:r>
            <a:r>
              <a:rPr lang="en-US" dirty="0"/>
              <a:t> fish are predators which can eat insect larvae and other animals. Birds like egrets can eat the fish, continuing the </a:t>
            </a:r>
            <a:r>
              <a:rPr lang="en-US" b="1" dirty="0"/>
              <a:t>food chain</a:t>
            </a:r>
            <a:r>
              <a:rPr lang="en-US" dirty="0"/>
              <a:t>. If a fish dies, scavengers like crayfish can eat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all the living and nonliving things are interconnected in an </a:t>
            </a:r>
            <a:r>
              <a:rPr lang="en-US" b="1" dirty="0"/>
              <a:t>ecosystem</a:t>
            </a:r>
            <a:r>
              <a:rPr lang="en-US" dirty="0"/>
              <a:t>—in this case a wetland ecosystem which is known for having a lot of </a:t>
            </a:r>
            <a:r>
              <a:rPr lang="en-US" b="1" dirty="0"/>
              <a:t>biodiversity</a:t>
            </a:r>
            <a:r>
              <a:rPr lang="en-US" dirty="0"/>
              <a:t> (different types of living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Graphic by Eric Engh, Marin / Sonoma Vector Control District and Rick Reynolds, Engaging Every Student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2</a:t>
            </a:fld>
            <a:endParaRPr lang="en-US"/>
          </a:p>
        </p:txBody>
      </p:sp>
    </p:spTree>
    <p:extLst>
      <p:ext uri="{BB962C8B-B14F-4D97-AF65-F5344CB8AC3E}">
        <p14:creationId xmlns:p14="http://schemas.microsoft.com/office/powerpoint/2010/main" val="289580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Graphic by Eric Engh, Marin / Sonoma Vector Control District and Rick Reynolds, Engaging Every Student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D11367E-4C69-493F-972B-2E890D42C84C}" type="slidenum">
              <a:rPr lang="en-US" smtClean="0"/>
              <a:pPr/>
              <a:t>3</a:t>
            </a:fld>
            <a:endParaRPr lang="en-US"/>
          </a:p>
        </p:txBody>
      </p:sp>
    </p:spTree>
    <p:extLst>
      <p:ext uri="{BB962C8B-B14F-4D97-AF65-F5344CB8AC3E}">
        <p14:creationId xmlns:p14="http://schemas.microsoft.com/office/powerpoint/2010/main" val="159607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a:t>
            </a:r>
            <a:r>
              <a:rPr lang="en-US" b="1" dirty="0"/>
              <a:t>organisms</a:t>
            </a:r>
            <a:r>
              <a:rPr lang="en-US" dirty="0"/>
              <a:t> (living things) in an ecosystem interact in a </a:t>
            </a:r>
            <a:r>
              <a:rPr lang="en-US" b="1" dirty="0"/>
              <a:t>food web</a:t>
            </a:r>
            <a:r>
              <a:rPr lang="en-US" dirty="0"/>
              <a:t>, because they both eat and are eaten by other organisms. </a:t>
            </a:r>
          </a:p>
          <a:p>
            <a:endParaRPr lang="en-US" dirty="0"/>
          </a:p>
          <a:p>
            <a:r>
              <a:rPr lang="en-US" dirty="0"/>
              <a:t>Discuss the diagram and the different levels of interactions that it illustrates.</a:t>
            </a:r>
          </a:p>
          <a:p>
            <a:endParaRPr lang="en-US" dirty="0"/>
          </a:p>
          <a:p>
            <a:r>
              <a:rPr lang="en-US" i="1" dirty="0"/>
              <a:t>Diagram from Texas A&amp;M Univ.: http://texasaquaticscience.org</a:t>
            </a:r>
          </a:p>
        </p:txBody>
      </p:sp>
      <p:sp>
        <p:nvSpPr>
          <p:cNvPr id="4" name="Slide Number Placeholder 3"/>
          <p:cNvSpPr>
            <a:spLocks noGrp="1"/>
          </p:cNvSpPr>
          <p:nvPr>
            <p:ph type="sldNum" sz="quarter" idx="10"/>
          </p:nvPr>
        </p:nvSpPr>
        <p:spPr/>
        <p:txBody>
          <a:bodyPr/>
          <a:lstStyle/>
          <a:p>
            <a:fld id="{CD11367E-4C69-493F-972B-2E890D42C84C}" type="slidenum">
              <a:rPr lang="en-US" smtClean="0"/>
              <a:pPr/>
              <a:t>4</a:t>
            </a:fld>
            <a:endParaRPr lang="en-US"/>
          </a:p>
        </p:txBody>
      </p:sp>
    </p:spTree>
    <p:extLst>
      <p:ext uri="{BB962C8B-B14F-4D97-AF65-F5344CB8AC3E}">
        <p14:creationId xmlns:p14="http://schemas.microsoft.com/office/powerpoint/2010/main" val="393586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Image Sources (all licensed for noncommercial reuse):</a:t>
            </a:r>
          </a:p>
          <a:p>
            <a:r>
              <a:rPr lang="en-US" i="1" dirty="0"/>
              <a:t>Algae: https://commons.wikimedia.org/wiki/File:CSIRO_ScienceImage_4628_Bluegreen_algae_in_irrigation_drain.jpg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American waterweed: https://commons.wikimedia.org/wiki/File:ElodeaCanadensis.jpg</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a:latin typeface="Calibri" panose="020F0502020204030204" pitchFamily="34" charset="0"/>
              </a:rPr>
              <a:t>Coontail</a:t>
            </a:r>
            <a:r>
              <a:rPr lang="en-US" i="1" dirty="0">
                <a:latin typeface="Calibri" panose="020F0502020204030204" pitchFamily="34" charset="0"/>
              </a:rPr>
              <a:t>: https://www.flickr.com/photos/29388462@N06/5060473519</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panose="020F0502020204030204" pitchFamily="34" charset="0"/>
              </a:rPr>
              <a:t>Duckweed: https://commons.wikimedia.org/wiki/File:Common_Duckweed_(Lemna_minor).jpg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Water shield: https://c1.staticflickr.com/7/6012/5951233714_a84aeceea0_b.jpg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Calibri" panose="020F0502020204030204" pitchFamily="34" charset="0"/>
              </a:rPr>
              <a:t>Yellow waterlily: https://www.flickr.com/photos/rusty_clark/6151512675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pPr/>
              <a:t>5</a:t>
            </a:fld>
            <a:endParaRPr lang="en-US"/>
          </a:p>
        </p:txBody>
      </p:sp>
    </p:spTree>
    <p:extLst>
      <p:ext uri="{BB962C8B-B14F-4D97-AF65-F5344CB8AC3E}">
        <p14:creationId xmlns:p14="http://schemas.microsoft.com/office/powerpoint/2010/main" val="400921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panose="020F0502020204030204" pitchFamily="34" charset="0"/>
              </a:rPr>
              <a:t>Cutthroat trout:</a:t>
            </a:r>
          </a:p>
          <a:p>
            <a:r>
              <a:rPr lang="en-US" i="1" dirty="0"/>
              <a:t>https://upload.wikimedia.org/wikipedia/en/a/aa/Lake_Crescent_Cutthroat_Trout.jpg</a:t>
            </a:r>
          </a:p>
          <a:p>
            <a:r>
              <a:rPr lang="en-US" i="1" dirty="0"/>
              <a:t>Raccoons: https://pixabay.com/en/raccoon-cute-bear-funny-mammal-2498595/</a:t>
            </a:r>
          </a:p>
          <a:p>
            <a:r>
              <a:rPr lang="en-US" i="1" dirty="0"/>
              <a:t>Bullfrog: https://pixabay.com/en/bull-frog-green-pond-lily-pad-frog-2526024/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River</a:t>
            </a:r>
            <a:r>
              <a:rPr lang="en-US" sz="1200" i="1" baseline="0" dirty="0">
                <a:latin typeface="+mn-lt"/>
              </a:rPr>
              <a:t> otters: https://en.wikipedia.org/wiki/North_American_river_otter#/media/File:LutraCanadensis_fullres.jpg</a:t>
            </a:r>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pPr/>
              <a:t>6</a:t>
            </a:fld>
            <a:endParaRPr lang="en-US"/>
          </a:p>
        </p:txBody>
      </p:sp>
    </p:spTree>
    <p:extLst>
      <p:ext uri="{BB962C8B-B14F-4D97-AF65-F5344CB8AC3E}">
        <p14:creationId xmlns:p14="http://schemas.microsoft.com/office/powerpoint/2010/main" val="400921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Some of the many birds that eat crayfish.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panose="020F0502020204030204" pitchFamily="34" charset="0"/>
              </a:rPr>
              <a:t>Photo sources (all have rights to distribute)</a:t>
            </a:r>
            <a:r>
              <a:rPr lang="en-US" i="1" baseline="0" dirty="0">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Calibri" panose="020F0502020204030204" pitchFamily="34" charset="0"/>
              </a:rPr>
              <a:t>Great Blue Heron: https://pixabay.com/en/great-blue-heron-nature-bird-744257/</a:t>
            </a:r>
            <a:endParaRPr kumimoji="0" lang="en-US" sz="1200" b="0" i="1" u="none" strike="noStrike" kern="1200" cap="none" spc="0" normalizeH="0" baseline="0" noProof="0" dirty="0">
              <a:ln>
                <a:noFill/>
              </a:ln>
              <a:solidFill>
                <a:schemeClr val="bg1"/>
              </a:solidFill>
              <a:effectLst/>
              <a:uLnTx/>
              <a:uFillTx/>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Calibri" panose="020F0502020204030204" pitchFamily="34" charset="0"/>
              </a:rPr>
              <a:t>Little Blue Heron (juvenile, before it takes on its adult blue plumage):</a:t>
            </a:r>
            <a:endParaRPr kumimoji="0" lang="en-US" sz="1200" b="0" i="1" u="none" strike="noStrike" kern="1200" cap="none" spc="0" normalizeH="0" baseline="0" noProof="0" dirty="0">
              <a:ln>
                <a:noFill/>
              </a:ln>
              <a:solidFill>
                <a:schemeClr val="bg1"/>
              </a:solidFill>
              <a:effectLst/>
              <a:uLnTx/>
              <a:uFillTx/>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latin typeface="Calibri" panose="020F0502020204030204" pitchFamily="34" charset="0"/>
              </a:rPr>
              <a:t>https://upload.wikimedia.org/wikipedia/commons/0/0a/Little_Blue_Heron_%28_juvenile_%29_with_Crayfish_at_Lake_Woodruff_National_Wildlife_Refuge_-_Flickr_-_Andrea_Westmoreland.jpg</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latin typeface="Calibri" panose="020F0502020204030204" pitchFamily="34" charset="0"/>
              </a:rPr>
              <a:t>Common Goldeneye, which removed the claws before swallowing the rest of the crayfish whole: https://commons.wikimedia.org/wiki/File:Common_Goldeneye_with_Northern_Crayfish_on_Seedskadee_NWR_(24484242145).jpg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pPr/>
              <a:t>7</a:t>
            </a:fld>
            <a:endParaRPr lang="en-US"/>
          </a:p>
        </p:txBody>
      </p:sp>
    </p:spTree>
    <p:extLst>
      <p:ext uri="{BB962C8B-B14F-4D97-AF65-F5344CB8AC3E}">
        <p14:creationId xmlns:p14="http://schemas.microsoft.com/office/powerpoint/2010/main" val="400921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Crayfish are </a:t>
            </a:r>
            <a:r>
              <a:rPr lang="en-US" sz="1200" b="1" kern="1200" dirty="0">
                <a:solidFill>
                  <a:schemeClr val="tx1"/>
                </a:solidFill>
                <a:effectLst/>
                <a:latin typeface="+mn-lt"/>
                <a:ea typeface="+mn-ea"/>
                <a:cs typeface="+mn-cs"/>
              </a:rPr>
              <a:t>omnivores</a:t>
            </a:r>
            <a:r>
              <a:rPr lang="en-US" sz="1200" kern="1200" dirty="0">
                <a:solidFill>
                  <a:schemeClr val="tx1"/>
                </a:solidFill>
                <a:effectLst/>
                <a:latin typeface="+mn-lt"/>
                <a:ea typeface="+mn-ea"/>
                <a:cs typeface="+mn-cs"/>
              </a:rPr>
              <a:t> that eat both dead and living plants and animals on river and lake bottoms; their role in reducing decaying matter and filtering the water is especially important for improving water quality. Predators as well as </a:t>
            </a:r>
            <a:r>
              <a:rPr lang="en-US" sz="1200" b="1" kern="1200" dirty="0">
                <a:solidFill>
                  <a:schemeClr val="tx1"/>
                </a:solidFill>
                <a:effectLst/>
                <a:latin typeface="+mn-lt"/>
                <a:ea typeface="+mn-ea"/>
                <a:cs typeface="+mn-cs"/>
              </a:rPr>
              <a:t>scavengers</a:t>
            </a:r>
            <a:r>
              <a:rPr lang="en-US" sz="1200" kern="1200" dirty="0">
                <a:solidFill>
                  <a:schemeClr val="tx1"/>
                </a:solidFill>
                <a:effectLst/>
                <a:latin typeface="+mn-lt"/>
                <a:ea typeface="+mn-ea"/>
                <a:cs typeface="+mn-cs"/>
              </a:rPr>
              <a:t>, crayfish—especially </a:t>
            </a:r>
            <a:r>
              <a:rPr lang="en-US" sz="1200" b="1" kern="1200" dirty="0">
                <a:solidFill>
                  <a:schemeClr val="tx1"/>
                </a:solidFill>
                <a:effectLst/>
                <a:latin typeface="+mn-lt"/>
                <a:ea typeface="+mn-ea"/>
                <a:cs typeface="+mn-cs"/>
              </a:rPr>
              <a:t>invasive</a:t>
            </a:r>
            <a:r>
              <a:rPr lang="en-US" sz="1200" kern="1200" dirty="0">
                <a:solidFill>
                  <a:schemeClr val="tx1"/>
                </a:solidFill>
                <a:effectLst/>
                <a:latin typeface="+mn-lt"/>
                <a:ea typeface="+mn-ea"/>
                <a:cs typeface="+mn-cs"/>
              </a:rPr>
              <a:t>, non-native species, can sometimes negatively impact ecosystems in other ways, as well. We will explore the positive and negative roles of crayfish more fully in later lessons.</a:t>
            </a:r>
          </a:p>
          <a:p>
            <a:endParaRPr lang="en-US" dirty="0"/>
          </a:p>
          <a:p>
            <a:r>
              <a:rPr lang="en-US" i="1" dirty="0"/>
              <a:t>Image Sources:</a:t>
            </a:r>
          </a:p>
          <a:p>
            <a:r>
              <a:rPr lang="en-US" i="1" dirty="0"/>
              <a:t>Signal crayfish image </a:t>
            </a:r>
            <a:r>
              <a:rPr lang="en-US" sz="1200" b="0" i="1" kern="1200" dirty="0">
                <a:solidFill>
                  <a:schemeClr val="tx1"/>
                </a:solidFill>
                <a:effectLst/>
                <a:latin typeface="+mn-lt"/>
                <a:ea typeface="+mn-ea"/>
                <a:cs typeface="+mn-cs"/>
              </a:rPr>
              <a:t>by Jeff </a:t>
            </a:r>
            <a:r>
              <a:rPr lang="en-US" sz="1200" b="0" i="1" kern="1200" dirty="0" err="1">
                <a:solidFill>
                  <a:schemeClr val="tx1"/>
                </a:solidFill>
                <a:effectLst/>
                <a:latin typeface="+mn-lt"/>
                <a:ea typeface="+mn-ea"/>
                <a:cs typeface="+mn-cs"/>
              </a:rPr>
              <a:t>Benca</a:t>
            </a:r>
            <a:r>
              <a:rPr lang="en-US" sz="1200" b="0" i="1" kern="1200" dirty="0">
                <a:solidFill>
                  <a:schemeClr val="tx1"/>
                </a:solidFill>
                <a:effectLst/>
                <a:latin typeface="+mn-lt"/>
                <a:ea typeface="+mn-ea"/>
                <a:cs typeface="+mn-cs"/>
              </a:rPr>
              <a:t>; provided by his professor Dr. Eric Larson of the Univ. of Illinois</a:t>
            </a:r>
            <a:endParaRPr lang="en-US" b="0" i="1" dirty="0"/>
          </a:p>
          <a:p>
            <a:r>
              <a:rPr lang="en-US" i="1" dirty="0"/>
              <a:t>Dead fish: https://pixabay.com/en/dead-fish-carcass-polluted-pond-1417882 </a:t>
            </a:r>
            <a:endParaRPr lang="en-US" i="1"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pPr/>
              <a:t>8</a:t>
            </a:fld>
            <a:endParaRPr lang="en-US"/>
          </a:p>
        </p:txBody>
      </p:sp>
    </p:spTree>
    <p:extLst>
      <p:ext uri="{BB962C8B-B14F-4D97-AF65-F5344CB8AC3E}">
        <p14:creationId xmlns:p14="http://schemas.microsoft.com/office/powerpoint/2010/main" val="400921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Image Source:</a:t>
            </a:r>
          </a:p>
          <a:p>
            <a:r>
              <a:rPr lang="en-US" sz="1200" b="0" i="1" kern="1200" dirty="0">
                <a:solidFill>
                  <a:schemeClr val="tx1"/>
                </a:solidFill>
                <a:effectLst/>
                <a:latin typeface="+mn-lt"/>
                <a:ea typeface="+mn-ea"/>
                <a:cs typeface="+mn-cs"/>
              </a:rPr>
              <a:t>Freshwater spring by Eric Larson, Ph.D. of the Univ. of Illinois</a:t>
            </a:r>
            <a:endParaRPr lang="en-US" b="0" i="1" dirty="0"/>
          </a:p>
          <a:p>
            <a:pPr algn="l"/>
            <a:endParaRPr lang="en-US" sz="1200" dirty="0"/>
          </a:p>
        </p:txBody>
      </p:sp>
      <p:sp>
        <p:nvSpPr>
          <p:cNvPr id="4" name="Slide Number Placeholder 3"/>
          <p:cNvSpPr>
            <a:spLocks noGrp="1"/>
          </p:cNvSpPr>
          <p:nvPr>
            <p:ph type="sldNum" sz="quarter" idx="10"/>
          </p:nvPr>
        </p:nvSpPr>
        <p:spPr/>
        <p:txBody>
          <a:bodyPr/>
          <a:lstStyle/>
          <a:p>
            <a:fld id="{C948B70D-9CCB-487F-9D57-44FD691A2D04}" type="slidenum">
              <a:rPr lang="en-US" smtClean="0"/>
              <a:pPr/>
              <a:t>9</a:t>
            </a:fld>
            <a:endParaRPr lang="en-US"/>
          </a:p>
        </p:txBody>
      </p:sp>
    </p:spTree>
    <p:extLst>
      <p:ext uri="{BB962C8B-B14F-4D97-AF65-F5344CB8AC3E}">
        <p14:creationId xmlns:p14="http://schemas.microsoft.com/office/powerpoint/2010/main" val="192605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808DCB-18E6-47F8-A844-FA358366209C}"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08DCB-18E6-47F8-A844-FA358366209C}"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808DCB-18E6-47F8-A844-FA358366209C}" type="datetimeFigureOut">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08DCB-18E6-47F8-A844-FA358366209C}" type="datetimeFigureOut">
              <a:rPr lang="en-US" smtClean="0"/>
              <a:pPr/>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808DCB-18E6-47F8-A844-FA358366209C}" type="datetimeFigureOut">
              <a:rPr lang="en-US" smtClean="0"/>
              <a:pPr/>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08DCB-18E6-47F8-A844-FA358366209C}" type="datetimeFigureOut">
              <a:rPr lang="en-US" smtClean="0"/>
              <a:pPr/>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08DCB-18E6-47F8-A844-FA358366209C}" type="datetimeFigureOut">
              <a:rPr lang="en-US" smtClean="0"/>
              <a:pPr/>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B74F3-E4BB-4126-9EE9-7CD62B24D6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13" Type="http://schemas.openxmlformats.org/officeDocument/2006/relationships/image" Target="../media/image14.gif"/><Relationship Id="rId3" Type="http://schemas.openxmlformats.org/officeDocument/2006/relationships/image" Target="../media/image1.gif"/><Relationship Id="rId7" Type="http://schemas.openxmlformats.org/officeDocument/2006/relationships/image" Target="../media/image11.gif"/><Relationship Id="rId12"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gif"/><Relationship Id="rId11" Type="http://schemas.openxmlformats.org/officeDocument/2006/relationships/image" Target="../media/image12.png"/><Relationship Id="rId5" Type="http://schemas.openxmlformats.org/officeDocument/2006/relationships/image" Target="../media/image9.gif"/><Relationship Id="rId10" Type="http://schemas.openxmlformats.org/officeDocument/2006/relationships/image" Target="../media/image5.gif"/><Relationship Id="rId4" Type="http://schemas.openxmlformats.org/officeDocument/2006/relationships/image" Target="../media/image8.gif"/><Relationship Id="rId9" Type="http://schemas.openxmlformats.org/officeDocument/2006/relationships/image" Target="../media/image4.gif"/><Relationship Id="rId1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system background.gif"/>
          <p:cNvPicPr>
            <a:picLocks noChangeAspect="1"/>
          </p:cNvPicPr>
          <p:nvPr/>
        </p:nvPicPr>
        <p:blipFill>
          <a:blip r:embed="rId3" cstate="print"/>
          <a:stretch>
            <a:fillRect/>
          </a:stretch>
        </p:blipFill>
        <p:spPr>
          <a:xfrm>
            <a:off x="-22654" y="0"/>
            <a:ext cx="19225054" cy="6858000"/>
          </a:xfrm>
          <a:prstGeom prst="rect">
            <a:avLst/>
          </a:prstGeom>
        </p:spPr>
      </p:pic>
      <p:sp>
        <p:nvSpPr>
          <p:cNvPr id="28" name="TextBox 27">
            <a:extLst>
              <a:ext uri="{FF2B5EF4-FFF2-40B4-BE49-F238E27FC236}">
                <a16:creationId xmlns:a16="http://schemas.microsoft.com/office/drawing/2014/main" id="{1F7F50C2-ED05-4E9E-8050-AA36A0659967}"/>
              </a:ext>
            </a:extLst>
          </p:cNvPr>
          <p:cNvSpPr txBox="1"/>
          <p:nvPr/>
        </p:nvSpPr>
        <p:spPr>
          <a:xfrm>
            <a:off x="0" y="602159"/>
            <a:ext cx="9144000" cy="769441"/>
          </a:xfrm>
          <a:prstGeom prst="rect">
            <a:avLst/>
          </a:prstGeom>
          <a:noFill/>
        </p:spPr>
        <p:txBody>
          <a:bodyPr wrap="square" rtlCol="0">
            <a:spAutoFit/>
          </a:bodyPr>
          <a:lstStyle/>
          <a:p>
            <a:pPr algn="ctr"/>
            <a:r>
              <a:rPr lang="en-US" sz="4400" b="1" dirty="0">
                <a:solidFill>
                  <a:srgbClr val="2B3086"/>
                </a:solidFill>
                <a:latin typeface="Calibri" panose="020F0502020204030204" pitchFamily="34" charset="0"/>
              </a:rPr>
              <a:t>Crayfish + Freshwater Ecosystems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371600"/>
            <a:ext cx="1825894" cy="2379749"/>
          </a:xfrm>
          <a:prstGeom prst="rect">
            <a:avLst/>
          </a:prstGeom>
        </p:spPr>
      </p:pic>
      <p:pic>
        <p:nvPicPr>
          <p:cNvPr id="7" name="Picture 6" descr="algae.gif">
            <a:extLst>
              <a:ext uri="{FF2B5EF4-FFF2-40B4-BE49-F238E27FC236}">
                <a16:creationId xmlns:a16="http://schemas.microsoft.com/office/drawing/2014/main" id="{F262EFB2-96C2-42B8-9C93-33E963D4514E}"/>
              </a:ext>
            </a:extLst>
          </p:cNvPr>
          <p:cNvPicPr>
            <a:picLocks noChangeAspect="1"/>
          </p:cNvPicPr>
          <p:nvPr/>
        </p:nvPicPr>
        <p:blipFill>
          <a:blip r:embed="rId5" cstate="print"/>
          <a:stretch>
            <a:fillRect/>
          </a:stretch>
        </p:blipFill>
        <p:spPr>
          <a:xfrm>
            <a:off x="2438400" y="4267200"/>
            <a:ext cx="1797557" cy="794936"/>
          </a:xfrm>
          <a:prstGeom prst="rect">
            <a:avLst/>
          </a:prstGeom>
        </p:spPr>
      </p:pic>
      <p:pic>
        <p:nvPicPr>
          <p:cNvPr id="8" name="Picture 7" descr="roots.gif">
            <a:extLst>
              <a:ext uri="{FF2B5EF4-FFF2-40B4-BE49-F238E27FC236}">
                <a16:creationId xmlns:a16="http://schemas.microsoft.com/office/drawing/2014/main" id="{34B69B1D-4B2C-43F0-9768-9FB5879A86E0}"/>
              </a:ext>
            </a:extLst>
          </p:cNvPr>
          <p:cNvPicPr>
            <a:picLocks noChangeAspect="1"/>
          </p:cNvPicPr>
          <p:nvPr/>
        </p:nvPicPr>
        <p:blipFill>
          <a:blip r:embed="rId6" cstate="print"/>
          <a:stretch>
            <a:fillRect/>
          </a:stretch>
        </p:blipFill>
        <p:spPr>
          <a:xfrm>
            <a:off x="-76200" y="4191000"/>
            <a:ext cx="923544" cy="976122"/>
          </a:xfrm>
          <a:prstGeom prst="rect">
            <a:avLst/>
          </a:prstGeom>
        </p:spPr>
      </p:pic>
      <p:pic>
        <p:nvPicPr>
          <p:cNvPr id="9" name="Picture 8" descr="plant.gif">
            <a:extLst>
              <a:ext uri="{FF2B5EF4-FFF2-40B4-BE49-F238E27FC236}">
                <a16:creationId xmlns:a16="http://schemas.microsoft.com/office/drawing/2014/main" id="{9A072127-0EF6-4C25-A11D-28746F7D7542}"/>
              </a:ext>
            </a:extLst>
          </p:cNvPr>
          <p:cNvPicPr>
            <a:picLocks noChangeAspect="1"/>
          </p:cNvPicPr>
          <p:nvPr/>
        </p:nvPicPr>
        <p:blipFill>
          <a:blip r:embed="rId7" cstate="print"/>
          <a:stretch>
            <a:fillRect/>
          </a:stretch>
        </p:blipFill>
        <p:spPr>
          <a:xfrm>
            <a:off x="-76200" y="2714638"/>
            <a:ext cx="1143000" cy="158761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933" y="1524000"/>
            <a:ext cx="5973867" cy="1905000"/>
          </a:xfrm>
          <a:prstGeom prst="rect">
            <a:avLst/>
          </a:prstGeom>
        </p:spPr>
      </p:pic>
      <p:pic>
        <p:nvPicPr>
          <p:cNvPr id="5" name="Picture 4">
            <a:extLst>
              <a:ext uri="{FF2B5EF4-FFF2-40B4-BE49-F238E27FC236}">
                <a16:creationId xmlns:a16="http://schemas.microsoft.com/office/drawing/2014/main" id="{6BAECD98-6910-4CF2-906F-9C1F4B1E93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441" y="4748089"/>
            <a:ext cx="3039005" cy="1995537"/>
          </a:xfrm>
          <a:prstGeom prst="rect">
            <a:avLst/>
          </a:prstGeom>
        </p:spPr>
      </p:pic>
    </p:spTree>
    <p:extLst>
      <p:ext uri="{BB962C8B-B14F-4D97-AF65-F5344CB8AC3E}">
        <p14:creationId xmlns:p14="http://schemas.microsoft.com/office/powerpoint/2010/main" val="23778255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549390"/>
          </a:xfrm>
          <a:prstGeom prst="rect">
            <a:avLst/>
          </a:prstGeom>
        </p:spPr>
      </p:pic>
      <p:sp>
        <p:nvSpPr>
          <p:cNvPr id="2" name="Title 1"/>
          <p:cNvSpPr>
            <a:spLocks noGrp="1"/>
          </p:cNvSpPr>
          <p:nvPr>
            <p:ph type="title"/>
          </p:nvPr>
        </p:nvSpPr>
        <p:spPr>
          <a:xfrm>
            <a:off x="405066" y="-76200"/>
            <a:ext cx="8229600" cy="1143000"/>
          </a:xfrm>
        </p:spPr>
        <p:txBody>
          <a:bodyPr>
            <a:normAutofit/>
          </a:bodyPr>
          <a:lstStyle/>
          <a:p>
            <a:r>
              <a:rPr lang="en-US" sz="3200" b="1" dirty="0">
                <a:solidFill>
                  <a:schemeClr val="bg1"/>
                </a:solidFill>
                <a:latin typeface="Calibri" panose="020F0502020204030204" pitchFamily="34" charset="0"/>
                <a:ea typeface="+mn-ea"/>
                <a:cs typeface="+mn-cs"/>
              </a:rPr>
              <a:t>Signal Crayfish</a:t>
            </a:r>
          </a:p>
        </p:txBody>
      </p:sp>
    </p:spTree>
    <p:extLst>
      <p:ext uri="{BB962C8B-B14F-4D97-AF65-F5344CB8AC3E}">
        <p14:creationId xmlns:p14="http://schemas.microsoft.com/office/powerpoint/2010/main" val="33049846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system background.gif"/>
          <p:cNvPicPr>
            <a:picLocks noChangeAspect="1"/>
          </p:cNvPicPr>
          <p:nvPr/>
        </p:nvPicPr>
        <p:blipFill>
          <a:blip r:embed="rId3" cstate="print"/>
          <a:stretch>
            <a:fillRect/>
          </a:stretch>
        </p:blipFill>
        <p:spPr>
          <a:xfrm>
            <a:off x="-22654" y="0"/>
            <a:ext cx="19225054" cy="6858000"/>
          </a:xfrm>
          <a:prstGeom prst="rect">
            <a:avLst/>
          </a:prstGeom>
        </p:spPr>
      </p:pic>
      <p:sp>
        <p:nvSpPr>
          <p:cNvPr id="28" name="TextBox 27">
            <a:extLst>
              <a:ext uri="{FF2B5EF4-FFF2-40B4-BE49-F238E27FC236}">
                <a16:creationId xmlns:a16="http://schemas.microsoft.com/office/drawing/2014/main" id="{1F7F50C2-ED05-4E9E-8050-AA36A0659967}"/>
              </a:ext>
            </a:extLst>
          </p:cNvPr>
          <p:cNvSpPr txBox="1"/>
          <p:nvPr/>
        </p:nvSpPr>
        <p:spPr>
          <a:xfrm>
            <a:off x="0" y="602159"/>
            <a:ext cx="9144000" cy="769441"/>
          </a:xfrm>
          <a:prstGeom prst="rect">
            <a:avLst/>
          </a:prstGeom>
          <a:noFill/>
        </p:spPr>
        <p:txBody>
          <a:bodyPr wrap="square" rtlCol="0">
            <a:spAutoFit/>
          </a:bodyPr>
          <a:lstStyle/>
          <a:p>
            <a:pPr algn="ctr"/>
            <a:r>
              <a:rPr lang="en-US" sz="4400" b="1" dirty="0">
                <a:solidFill>
                  <a:srgbClr val="2B3086"/>
                </a:solidFill>
                <a:latin typeface="Calibri" panose="020F0502020204030204" pitchFamily="34" charset="0"/>
              </a:rPr>
              <a:t>Crayfish + Freshwater Ecosystems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371600"/>
            <a:ext cx="1825894" cy="2379749"/>
          </a:xfrm>
          <a:prstGeom prst="rect">
            <a:avLst/>
          </a:prstGeom>
        </p:spPr>
      </p:pic>
      <p:pic>
        <p:nvPicPr>
          <p:cNvPr id="7" name="Picture 6" descr="algae.gif">
            <a:extLst>
              <a:ext uri="{FF2B5EF4-FFF2-40B4-BE49-F238E27FC236}">
                <a16:creationId xmlns:a16="http://schemas.microsoft.com/office/drawing/2014/main" id="{F262EFB2-96C2-42B8-9C93-33E963D4514E}"/>
              </a:ext>
            </a:extLst>
          </p:cNvPr>
          <p:cNvPicPr>
            <a:picLocks noChangeAspect="1"/>
          </p:cNvPicPr>
          <p:nvPr/>
        </p:nvPicPr>
        <p:blipFill>
          <a:blip r:embed="rId5" cstate="print"/>
          <a:stretch>
            <a:fillRect/>
          </a:stretch>
        </p:blipFill>
        <p:spPr>
          <a:xfrm>
            <a:off x="2438400" y="4267200"/>
            <a:ext cx="1797557" cy="794936"/>
          </a:xfrm>
          <a:prstGeom prst="rect">
            <a:avLst/>
          </a:prstGeom>
        </p:spPr>
      </p:pic>
      <p:pic>
        <p:nvPicPr>
          <p:cNvPr id="8" name="Picture 7" descr="roots.gif">
            <a:extLst>
              <a:ext uri="{FF2B5EF4-FFF2-40B4-BE49-F238E27FC236}">
                <a16:creationId xmlns:a16="http://schemas.microsoft.com/office/drawing/2014/main" id="{34B69B1D-4B2C-43F0-9768-9FB5879A86E0}"/>
              </a:ext>
            </a:extLst>
          </p:cNvPr>
          <p:cNvPicPr>
            <a:picLocks noChangeAspect="1"/>
          </p:cNvPicPr>
          <p:nvPr/>
        </p:nvPicPr>
        <p:blipFill>
          <a:blip r:embed="rId6" cstate="print"/>
          <a:stretch>
            <a:fillRect/>
          </a:stretch>
        </p:blipFill>
        <p:spPr>
          <a:xfrm>
            <a:off x="-76200" y="4191000"/>
            <a:ext cx="923544" cy="976122"/>
          </a:xfrm>
          <a:prstGeom prst="rect">
            <a:avLst/>
          </a:prstGeom>
        </p:spPr>
      </p:pic>
      <p:pic>
        <p:nvPicPr>
          <p:cNvPr id="9" name="Picture 8" descr="plant.gif">
            <a:extLst>
              <a:ext uri="{FF2B5EF4-FFF2-40B4-BE49-F238E27FC236}">
                <a16:creationId xmlns:a16="http://schemas.microsoft.com/office/drawing/2014/main" id="{9A072127-0EF6-4C25-A11D-28746F7D7542}"/>
              </a:ext>
            </a:extLst>
          </p:cNvPr>
          <p:cNvPicPr>
            <a:picLocks noChangeAspect="1"/>
          </p:cNvPicPr>
          <p:nvPr/>
        </p:nvPicPr>
        <p:blipFill>
          <a:blip r:embed="rId7" cstate="print"/>
          <a:stretch>
            <a:fillRect/>
          </a:stretch>
        </p:blipFill>
        <p:spPr>
          <a:xfrm>
            <a:off x="-76200" y="2714638"/>
            <a:ext cx="1143000" cy="158761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933" y="1524000"/>
            <a:ext cx="5973867" cy="1905000"/>
          </a:xfrm>
          <a:prstGeom prst="rect">
            <a:avLst/>
          </a:prstGeom>
        </p:spPr>
      </p:pic>
      <p:pic>
        <p:nvPicPr>
          <p:cNvPr id="5" name="Picture 4">
            <a:extLst>
              <a:ext uri="{FF2B5EF4-FFF2-40B4-BE49-F238E27FC236}">
                <a16:creationId xmlns:a16="http://schemas.microsoft.com/office/drawing/2014/main" id="{6BAECD98-6910-4CF2-906F-9C1F4B1E93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441" y="4748089"/>
            <a:ext cx="3039005" cy="1995537"/>
          </a:xfrm>
          <a:prstGeom prst="rect">
            <a:avLst/>
          </a:prstGeom>
        </p:spPr>
      </p:pic>
    </p:spTree>
    <p:extLst>
      <p:ext uri="{BB962C8B-B14F-4D97-AF65-F5344CB8AC3E}">
        <p14:creationId xmlns:p14="http://schemas.microsoft.com/office/powerpoint/2010/main" val="10072641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system background.gif"/>
          <p:cNvPicPr>
            <a:picLocks noChangeAspect="1"/>
          </p:cNvPicPr>
          <p:nvPr/>
        </p:nvPicPr>
        <p:blipFill>
          <a:blip r:embed="rId3" cstate="print"/>
          <a:stretch>
            <a:fillRect/>
          </a:stretch>
        </p:blipFill>
        <p:spPr>
          <a:xfrm>
            <a:off x="0" y="0"/>
            <a:ext cx="14097000" cy="6858000"/>
          </a:xfrm>
          <a:prstGeom prst="rect">
            <a:avLst/>
          </a:prstGeom>
        </p:spPr>
      </p:pic>
      <p:pic>
        <p:nvPicPr>
          <p:cNvPr id="4" name="Picture 3" descr="Fish.gif"/>
          <p:cNvPicPr>
            <a:picLocks noChangeAspect="1"/>
          </p:cNvPicPr>
          <p:nvPr/>
        </p:nvPicPr>
        <p:blipFill>
          <a:blip r:embed="rId4" cstate="print"/>
          <a:stretch>
            <a:fillRect/>
          </a:stretch>
        </p:blipFill>
        <p:spPr>
          <a:xfrm>
            <a:off x="4648200" y="4652922"/>
            <a:ext cx="1676400" cy="532978"/>
          </a:xfrm>
          <a:prstGeom prst="rect">
            <a:avLst/>
          </a:prstGeom>
        </p:spPr>
      </p:pic>
      <p:pic>
        <p:nvPicPr>
          <p:cNvPr id="7" name="Picture 6" descr="sun.gif"/>
          <p:cNvPicPr>
            <a:picLocks noChangeAspect="1"/>
          </p:cNvPicPr>
          <p:nvPr/>
        </p:nvPicPr>
        <p:blipFill>
          <a:blip r:embed="rId5" cstate="print"/>
          <a:stretch>
            <a:fillRect/>
          </a:stretch>
        </p:blipFill>
        <p:spPr>
          <a:xfrm>
            <a:off x="-381000" y="0"/>
            <a:ext cx="2667000" cy="1802296"/>
          </a:xfrm>
          <a:prstGeom prst="rect">
            <a:avLst/>
          </a:prstGeom>
        </p:spPr>
      </p:pic>
      <p:pic>
        <p:nvPicPr>
          <p:cNvPr id="8" name="Picture 7" descr="egret.gif"/>
          <p:cNvPicPr>
            <a:picLocks noChangeAspect="1"/>
          </p:cNvPicPr>
          <p:nvPr/>
        </p:nvPicPr>
        <p:blipFill>
          <a:blip r:embed="rId6" cstate="print"/>
          <a:stretch>
            <a:fillRect/>
          </a:stretch>
        </p:blipFill>
        <p:spPr>
          <a:xfrm>
            <a:off x="6352648" y="1134990"/>
            <a:ext cx="5706373" cy="4800599"/>
          </a:xfrm>
          <a:prstGeom prst="rect">
            <a:avLst/>
          </a:prstGeom>
        </p:spPr>
      </p:pic>
      <p:pic>
        <p:nvPicPr>
          <p:cNvPr id="11" name="Picture 10" descr="lots of energy.gif"/>
          <p:cNvPicPr>
            <a:picLocks noChangeAspect="1"/>
          </p:cNvPicPr>
          <p:nvPr/>
        </p:nvPicPr>
        <p:blipFill>
          <a:blip r:embed="rId7" cstate="print"/>
          <a:stretch>
            <a:fillRect/>
          </a:stretch>
        </p:blipFill>
        <p:spPr>
          <a:xfrm rot="208517">
            <a:off x="364440" y="340611"/>
            <a:ext cx="3124200" cy="2972567"/>
          </a:xfrm>
          <a:prstGeom prst="rect">
            <a:avLst/>
          </a:prstGeom>
        </p:spPr>
      </p:pic>
      <p:pic>
        <p:nvPicPr>
          <p:cNvPr id="12" name="Picture 11" descr="algae.gif"/>
          <p:cNvPicPr>
            <a:picLocks noChangeAspect="1"/>
          </p:cNvPicPr>
          <p:nvPr/>
        </p:nvPicPr>
        <p:blipFill>
          <a:blip r:embed="rId8" cstate="print"/>
          <a:stretch>
            <a:fillRect/>
          </a:stretch>
        </p:blipFill>
        <p:spPr>
          <a:xfrm>
            <a:off x="1828800" y="4343400"/>
            <a:ext cx="1797557" cy="794936"/>
          </a:xfrm>
          <a:prstGeom prst="rect">
            <a:avLst/>
          </a:prstGeom>
        </p:spPr>
      </p:pic>
      <p:pic>
        <p:nvPicPr>
          <p:cNvPr id="13" name="Picture 12" descr="roots.gif"/>
          <p:cNvPicPr>
            <a:picLocks noChangeAspect="1"/>
          </p:cNvPicPr>
          <p:nvPr/>
        </p:nvPicPr>
        <p:blipFill>
          <a:blip r:embed="rId9" cstate="print"/>
          <a:stretch>
            <a:fillRect/>
          </a:stretch>
        </p:blipFill>
        <p:spPr>
          <a:xfrm>
            <a:off x="-76200" y="4191000"/>
            <a:ext cx="923544" cy="976122"/>
          </a:xfrm>
          <a:prstGeom prst="rect">
            <a:avLst/>
          </a:prstGeom>
        </p:spPr>
      </p:pic>
      <p:pic>
        <p:nvPicPr>
          <p:cNvPr id="14" name="Picture 13" descr="plant.gif"/>
          <p:cNvPicPr>
            <a:picLocks noChangeAspect="1"/>
          </p:cNvPicPr>
          <p:nvPr/>
        </p:nvPicPr>
        <p:blipFill>
          <a:blip r:embed="rId10" cstate="print"/>
          <a:stretch>
            <a:fillRect/>
          </a:stretch>
        </p:blipFill>
        <p:spPr>
          <a:xfrm>
            <a:off x="0" y="2714638"/>
            <a:ext cx="1143000" cy="1587613"/>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9678" y="5715000"/>
            <a:ext cx="1742722" cy="1212934"/>
          </a:xfrm>
          <a:prstGeom prst="rect">
            <a:avLst/>
          </a:prstGeom>
        </p:spPr>
      </p:pic>
      <p:pic>
        <p:nvPicPr>
          <p:cNvPr id="17" name="Picture 16" descr="larvae.gif"/>
          <p:cNvPicPr>
            <a:picLocks noChangeAspect="1"/>
          </p:cNvPicPr>
          <p:nvPr/>
        </p:nvPicPr>
        <p:blipFill>
          <a:blip r:embed="rId12" cstate="print"/>
          <a:stretch>
            <a:fillRect/>
          </a:stretch>
        </p:blipFill>
        <p:spPr>
          <a:xfrm>
            <a:off x="2514600" y="4419600"/>
            <a:ext cx="1593232" cy="1408772"/>
          </a:xfrm>
          <a:prstGeom prst="rect">
            <a:avLst/>
          </a:prstGeom>
        </p:spPr>
      </p:pic>
      <p:pic>
        <p:nvPicPr>
          <p:cNvPr id="18" name="Picture 17" descr="some energy.gif"/>
          <p:cNvPicPr>
            <a:picLocks noChangeAspect="1"/>
          </p:cNvPicPr>
          <p:nvPr/>
        </p:nvPicPr>
        <p:blipFill>
          <a:blip r:embed="rId13" cstate="print"/>
          <a:stretch>
            <a:fillRect/>
          </a:stretch>
        </p:blipFill>
        <p:spPr>
          <a:xfrm>
            <a:off x="2380966" y="4408197"/>
            <a:ext cx="1450069" cy="1198626"/>
          </a:xfrm>
          <a:prstGeom prst="rect">
            <a:avLst/>
          </a:prstGeom>
        </p:spPr>
      </p:pic>
      <p:pic>
        <p:nvPicPr>
          <p:cNvPr id="19" name="Picture 3" descr="H:\Desktop\Mosquito Ecology Art\energy.gif"/>
          <p:cNvPicPr>
            <a:picLocks noChangeAspect="1" noChangeArrowheads="1"/>
          </p:cNvPicPr>
          <p:nvPr/>
        </p:nvPicPr>
        <p:blipFill>
          <a:blip r:embed="rId14" cstate="print"/>
          <a:srcRect/>
          <a:stretch>
            <a:fillRect/>
          </a:stretch>
        </p:blipFill>
        <p:spPr bwMode="auto">
          <a:xfrm rot="8661897">
            <a:off x="4066522" y="5262200"/>
            <a:ext cx="354330" cy="416052"/>
          </a:xfrm>
          <a:prstGeom prst="rect">
            <a:avLst/>
          </a:prstGeom>
          <a:noFill/>
        </p:spPr>
      </p:pic>
      <p:pic>
        <p:nvPicPr>
          <p:cNvPr id="20" name="Picture 3" descr="H:\Desktop\Mosquito Ecology Art\energy.gif"/>
          <p:cNvPicPr>
            <a:picLocks noChangeAspect="1" noChangeArrowheads="1"/>
          </p:cNvPicPr>
          <p:nvPr/>
        </p:nvPicPr>
        <p:blipFill>
          <a:blip r:embed="rId14" cstate="print"/>
          <a:srcRect/>
          <a:stretch>
            <a:fillRect/>
          </a:stretch>
        </p:blipFill>
        <p:spPr bwMode="auto">
          <a:xfrm rot="9410600">
            <a:off x="3801332" y="5626545"/>
            <a:ext cx="354330" cy="416052"/>
          </a:xfrm>
          <a:prstGeom prst="rect">
            <a:avLst/>
          </a:prstGeom>
          <a:noFill/>
        </p:spPr>
      </p:pic>
      <p:sp>
        <p:nvSpPr>
          <p:cNvPr id="21" name="TextBox 20">
            <a:extLst>
              <a:ext uri="{FF2B5EF4-FFF2-40B4-BE49-F238E27FC236}">
                <a16:creationId xmlns:a16="http://schemas.microsoft.com/office/drawing/2014/main" id="{1F7F50C2-ED05-4E9E-8050-AA36A0659967}"/>
              </a:ext>
            </a:extLst>
          </p:cNvPr>
          <p:cNvSpPr txBox="1"/>
          <p:nvPr/>
        </p:nvSpPr>
        <p:spPr>
          <a:xfrm>
            <a:off x="431211" y="615205"/>
            <a:ext cx="9144000" cy="1077218"/>
          </a:xfrm>
          <a:prstGeom prst="rect">
            <a:avLst/>
          </a:prstGeom>
          <a:noFill/>
        </p:spPr>
        <p:txBody>
          <a:bodyPr wrap="square" rtlCol="0">
            <a:spAutoFit/>
          </a:bodyPr>
          <a:lstStyle/>
          <a:p>
            <a:pPr algn="ctr"/>
            <a:r>
              <a:rPr lang="en-US" sz="3200" b="1" dirty="0">
                <a:solidFill>
                  <a:srgbClr val="2B3086"/>
                </a:solidFill>
                <a:latin typeface="Calibri" panose="020F0502020204030204" pitchFamily="34" charset="0"/>
              </a:rPr>
              <a:t>What energy source</a:t>
            </a:r>
            <a:br>
              <a:rPr lang="en-US" sz="3200" b="1" dirty="0">
                <a:solidFill>
                  <a:srgbClr val="2B3086"/>
                </a:solidFill>
                <a:latin typeface="Calibri" panose="020F0502020204030204" pitchFamily="34" charset="0"/>
              </a:rPr>
            </a:br>
            <a:r>
              <a:rPr lang="en-US" sz="3200" b="1" dirty="0">
                <a:solidFill>
                  <a:srgbClr val="2B3086"/>
                </a:solidFill>
                <a:latin typeface="Calibri" panose="020F0502020204030204" pitchFamily="34" charset="0"/>
              </a:rPr>
              <a:t>supports life?</a:t>
            </a:r>
          </a:p>
        </p:txBody>
      </p:sp>
      <p:pic>
        <p:nvPicPr>
          <p:cNvPr id="26" name="Picture 3" descr="H:\Desktop\Mosquito Ecology Art\energy.gif"/>
          <p:cNvPicPr>
            <a:picLocks noChangeAspect="1" noChangeArrowheads="1"/>
          </p:cNvPicPr>
          <p:nvPr/>
        </p:nvPicPr>
        <p:blipFill>
          <a:blip r:embed="rId14" cstate="print"/>
          <a:srcRect/>
          <a:stretch>
            <a:fillRect/>
          </a:stretch>
        </p:blipFill>
        <p:spPr bwMode="auto">
          <a:xfrm rot="8661897">
            <a:off x="3950207" y="4725962"/>
            <a:ext cx="428739" cy="503423"/>
          </a:xfrm>
          <a:prstGeom prst="rect">
            <a:avLst/>
          </a:prstGeom>
          <a:noFill/>
        </p:spPr>
      </p:pic>
      <p:pic>
        <p:nvPicPr>
          <p:cNvPr id="32" name="Picture 31" descr="Fish.gif"/>
          <p:cNvPicPr>
            <a:picLocks noChangeAspect="1"/>
          </p:cNvPicPr>
          <p:nvPr/>
        </p:nvPicPr>
        <p:blipFill>
          <a:blip r:embed="rId4" cstate="print"/>
          <a:stretch>
            <a:fillRect/>
          </a:stretch>
        </p:blipFill>
        <p:spPr>
          <a:xfrm rot="11546407">
            <a:off x="3997456" y="5513493"/>
            <a:ext cx="1447800" cy="460298"/>
          </a:xfrm>
          <a:prstGeom prst="rect">
            <a:avLst/>
          </a:prstGeom>
        </p:spPr>
      </p:pic>
      <p:pic>
        <p:nvPicPr>
          <p:cNvPr id="24" name="Picture 23" descr="Fish.gif">
            <a:extLst>
              <a:ext uri="{FF2B5EF4-FFF2-40B4-BE49-F238E27FC236}">
                <a16:creationId xmlns:a16="http://schemas.microsoft.com/office/drawing/2014/main" id="{D18F3A8F-A2F2-4BCA-B6A0-7FAEE0EBC2E8}"/>
              </a:ext>
            </a:extLst>
          </p:cNvPr>
          <p:cNvPicPr>
            <a:picLocks noChangeAspect="1"/>
          </p:cNvPicPr>
          <p:nvPr/>
        </p:nvPicPr>
        <p:blipFill>
          <a:blip r:embed="rId4" cstate="print"/>
          <a:stretch>
            <a:fillRect/>
          </a:stretch>
        </p:blipFill>
        <p:spPr>
          <a:xfrm>
            <a:off x="4323788" y="5263701"/>
            <a:ext cx="1383577" cy="439881"/>
          </a:xfrm>
          <a:prstGeom prst="rect">
            <a:avLst/>
          </a:prstGeom>
        </p:spPr>
      </p:pic>
      <p:sp>
        <p:nvSpPr>
          <p:cNvPr id="25" name="TextBox 24">
            <a:extLst>
              <a:ext uri="{FF2B5EF4-FFF2-40B4-BE49-F238E27FC236}">
                <a16:creationId xmlns:a16="http://schemas.microsoft.com/office/drawing/2014/main" id="{5238C3DF-C0E3-4A1D-BB3A-C01C2F507837}"/>
              </a:ext>
            </a:extLst>
          </p:cNvPr>
          <p:cNvSpPr txBox="1"/>
          <p:nvPr/>
        </p:nvSpPr>
        <p:spPr>
          <a:xfrm>
            <a:off x="1143000" y="3657600"/>
            <a:ext cx="1886670" cy="584775"/>
          </a:xfrm>
          <a:prstGeom prst="rect">
            <a:avLst/>
          </a:prstGeom>
          <a:noFill/>
        </p:spPr>
        <p:txBody>
          <a:bodyPr wrap="none" rtlCol="0">
            <a:spAutoFit/>
          </a:bodyPr>
          <a:lstStyle/>
          <a:p>
            <a:r>
              <a:rPr lang="en-US" sz="3200" b="1" dirty="0">
                <a:solidFill>
                  <a:srgbClr val="00A200"/>
                </a:solidFill>
                <a:latin typeface="Calibri" panose="020F0502020204030204" pitchFamily="34" charset="0"/>
              </a:rPr>
              <a:t>Producers</a:t>
            </a:r>
          </a:p>
        </p:txBody>
      </p:sp>
      <p:sp>
        <p:nvSpPr>
          <p:cNvPr id="28" name="TextBox 27">
            <a:extLst>
              <a:ext uri="{FF2B5EF4-FFF2-40B4-BE49-F238E27FC236}">
                <a16:creationId xmlns:a16="http://schemas.microsoft.com/office/drawing/2014/main" id="{2BEF4E5C-9183-496C-9D2B-9BBC1DF287BD}"/>
              </a:ext>
            </a:extLst>
          </p:cNvPr>
          <p:cNvSpPr txBox="1"/>
          <p:nvPr/>
        </p:nvSpPr>
        <p:spPr>
          <a:xfrm>
            <a:off x="4194636" y="4206472"/>
            <a:ext cx="2071208" cy="584775"/>
          </a:xfrm>
          <a:prstGeom prst="rect">
            <a:avLst/>
          </a:prstGeom>
          <a:noFill/>
        </p:spPr>
        <p:txBody>
          <a:bodyPr wrap="none" rtlCol="0">
            <a:spAutoFit/>
          </a:bodyPr>
          <a:lstStyle/>
          <a:p>
            <a:r>
              <a:rPr lang="en-US" sz="3200" b="1" dirty="0">
                <a:solidFill>
                  <a:srgbClr val="663300"/>
                </a:solidFill>
                <a:latin typeface="Calibri" panose="020F0502020204030204" pitchFamily="34" charset="0"/>
              </a:rPr>
              <a:t>Consumers</a:t>
            </a:r>
          </a:p>
        </p:txBody>
      </p:sp>
    </p:spTree>
    <p:extLst>
      <p:ext uri="{BB962C8B-B14F-4D97-AF65-F5344CB8AC3E}">
        <p14:creationId xmlns:p14="http://schemas.microsoft.com/office/powerpoint/2010/main" val="1694467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repeatCount="indefinite"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0"/>
                                        <p:tgtEl>
                                          <p:spTgt spid="11"/>
                                        </p:tgtEl>
                                      </p:cBhvr>
                                    </p:animEffect>
                                  </p:childTnLst>
                                </p:cTn>
                              </p:par>
                              <p:par>
                                <p:cTn id="13" presetID="62" presetClass="path" presetSubtype="0" repeatCount="indefinite" accel="50000" decel="50000" fill="hold" nodeType="withEffect">
                                  <p:stCondLst>
                                    <p:cond delay="0"/>
                                  </p:stCondLst>
                                  <p:childTnLst>
                                    <p:animMotion origin="layout" path="M -0.26354 -0.40463 L -0.23819 -0.40232 L -0.24027 -0.35649 L -0.21475 -0.35417 L -0.21701 -0.3095 L -0.19166 -0.30672 L -0.19409 -0.26274 L -0.1684 -0.26112 L -0.17083 -0.21528 L -0.14513 -0.21343 L -0.14861 -0.16829 L -0.12222 -0.16459 L -0.125 -0.12014 L -0.09878 -0.11783 L -0.10138 -0.07315 " pathEditMode="relative" rAng="240000" ptsTypes="AAAAAAAAAAAAAAA">
                                      <p:cBhvr>
                                        <p:cTn id="14" dur="3000" fill="hold"/>
                                        <p:tgtEl>
                                          <p:spTgt spid="11"/>
                                        </p:tgtEl>
                                        <p:attrNameLst>
                                          <p:attrName>ppt_x</p:attrName>
                                          <p:attrName>ppt_y</p:attrName>
                                        </p:attrNameLst>
                                      </p:cBhvr>
                                      <p:rCtr x="8108" y="16574"/>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par>
                                <p:cTn id="23" presetID="47"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9"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indefinite"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000"/>
                                        <p:tgtEl>
                                          <p:spTgt spid="28"/>
                                        </p:tgtEl>
                                      </p:cBhvr>
                                    </p:animEffect>
                                  </p:childTnLst>
                                </p:cTn>
                              </p:par>
                              <p:par>
                                <p:cTn id="40" presetID="2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0" fill="hold"/>
                                        <p:tgtEl>
                                          <p:spTgt spid="17"/>
                                        </p:tgtEl>
                                        <p:attrNameLst>
                                          <p:attrName>ppt_w</p:attrName>
                                        </p:attrNameLst>
                                      </p:cBhvr>
                                      <p:tavLst>
                                        <p:tav tm="0">
                                          <p:val>
                                            <p:fltVal val="0"/>
                                          </p:val>
                                        </p:tav>
                                        <p:tav tm="100000">
                                          <p:val>
                                            <p:strVal val="#ppt_w"/>
                                          </p:val>
                                        </p:tav>
                                      </p:tavLst>
                                    </p:anim>
                                    <p:anim calcmode="lin" valueType="num">
                                      <p:cBhvr>
                                        <p:cTn id="43" dur="2000" fill="hold"/>
                                        <p:tgtEl>
                                          <p:spTgt spid="17"/>
                                        </p:tgtEl>
                                        <p:attrNameLst>
                                          <p:attrName>ppt_h</p:attrName>
                                        </p:attrNameLst>
                                      </p:cBhvr>
                                      <p:tavLst>
                                        <p:tav tm="0">
                                          <p:val>
                                            <p:fltVal val="0"/>
                                          </p:val>
                                        </p:tav>
                                        <p:tav tm="100000">
                                          <p:val>
                                            <p:strVal val="#ppt_h"/>
                                          </p:val>
                                        </p:tav>
                                      </p:tavLst>
                                    </p:anim>
                                  </p:childTnLst>
                                </p:cTn>
                              </p:par>
                              <p:par>
                                <p:cTn id="44" presetID="49" presetClass="path" presetSubtype="0" repeatCount="indefinite" accel="50000" decel="50000" fill="hold" nodeType="withEffect">
                                  <p:stCondLst>
                                    <p:cond delay="0"/>
                                  </p:stCondLst>
                                  <p:childTnLst>
                                    <p:animMotion origin="layout" path="M -0.05416 -0.04444 L -3.33333E-6 0.00972 " pathEditMode="relative" rAng="0" ptsTypes="AA">
                                      <p:cBhvr>
                                        <p:cTn id="45" dur="2000" fill="hold"/>
                                        <p:tgtEl>
                                          <p:spTgt spid="18"/>
                                        </p:tgtEl>
                                        <p:attrNameLst>
                                          <p:attrName>ppt_x</p:attrName>
                                          <p:attrName>ppt_y</p:attrName>
                                        </p:attrNameLst>
                                      </p:cBhvr>
                                      <p:rCtr x="2708" y="2708"/>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repeatCount="indefinite"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3000"/>
                                        <p:tgtEl>
                                          <p:spTgt spid="20"/>
                                        </p:tgtEl>
                                      </p:cBhvr>
                                    </p:animEffect>
                                  </p:childTnLst>
                                </p:cTn>
                              </p:par>
                              <p:par>
                                <p:cTn id="51" presetID="10" presetClass="entr" presetSubtype="0" repeatCount="indefinite"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3000"/>
                                        <p:tgtEl>
                                          <p:spTgt spid="19"/>
                                        </p:tgtEl>
                                      </p:cBhvr>
                                    </p:animEffect>
                                  </p:childTnLst>
                                </p:cTn>
                              </p:par>
                              <p:par>
                                <p:cTn id="54" presetID="63" presetClass="path" presetSubtype="0" repeatCount="indefinite" accel="50000" decel="50000" fill="hold" nodeType="withEffect">
                                  <p:stCondLst>
                                    <p:cond delay="0"/>
                                  </p:stCondLst>
                                  <p:childTnLst>
                                    <p:animMotion origin="layout" path="M -0.0434 0.0287 L -0.00347 0.03518 " pathEditMode="relative" rAng="0" ptsTypes="AA">
                                      <p:cBhvr>
                                        <p:cTn id="55" dur="3000" fill="hold"/>
                                        <p:tgtEl>
                                          <p:spTgt spid="20"/>
                                        </p:tgtEl>
                                        <p:attrNameLst>
                                          <p:attrName>ppt_x</p:attrName>
                                          <p:attrName>ppt_y</p:attrName>
                                        </p:attrNameLst>
                                      </p:cBhvr>
                                      <p:rCtr x="2000" y="300"/>
                                    </p:animMotion>
                                  </p:childTnLst>
                                </p:cTn>
                              </p:par>
                              <p:par>
                                <p:cTn id="56" presetID="63" presetClass="path" presetSubtype="0" repeatCount="indefinite" accel="50000" decel="50000" fill="hold" nodeType="withEffect">
                                  <p:stCondLst>
                                    <p:cond delay="0"/>
                                  </p:stCondLst>
                                  <p:childTnLst>
                                    <p:animMotion origin="layout" path="M -0.0434 0.01759 L -0.00347 0.02407 " pathEditMode="relative" rAng="0" ptsTypes="AA">
                                      <p:cBhvr>
                                        <p:cTn id="57" dur="3000" fill="hold"/>
                                        <p:tgtEl>
                                          <p:spTgt spid="19"/>
                                        </p:tgtEl>
                                        <p:attrNameLst>
                                          <p:attrName>ppt_x</p:attrName>
                                          <p:attrName>ppt_y</p:attrName>
                                        </p:attrNameLst>
                                      </p:cBhvr>
                                      <p:rCtr x="2000" y="300"/>
                                    </p:animMotion>
                                  </p:childTnLst>
                                </p:cTn>
                              </p:par>
                              <p:par>
                                <p:cTn id="58" presetID="2" presetClass="entr" presetSubtype="2"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2000" fill="hold"/>
                                        <p:tgtEl>
                                          <p:spTgt spid="4"/>
                                        </p:tgtEl>
                                        <p:attrNameLst>
                                          <p:attrName>ppt_x</p:attrName>
                                        </p:attrNameLst>
                                      </p:cBhvr>
                                      <p:tavLst>
                                        <p:tav tm="0">
                                          <p:val>
                                            <p:strVal val="1+#ppt_w/2"/>
                                          </p:val>
                                        </p:tav>
                                        <p:tav tm="100000">
                                          <p:val>
                                            <p:strVal val="#ppt_x"/>
                                          </p:val>
                                        </p:tav>
                                      </p:tavLst>
                                    </p:anim>
                                    <p:anim calcmode="lin" valueType="num">
                                      <p:cBhvr additive="base">
                                        <p:cTn id="61" dur="2000" fill="hold"/>
                                        <p:tgtEl>
                                          <p:spTgt spid="4"/>
                                        </p:tgtEl>
                                        <p:attrNameLst>
                                          <p:attrName>ppt_y</p:attrName>
                                        </p:attrNameLst>
                                      </p:cBhvr>
                                      <p:tavLst>
                                        <p:tav tm="0">
                                          <p:val>
                                            <p:strVal val="#ppt_y"/>
                                          </p:val>
                                        </p:tav>
                                        <p:tav tm="100000">
                                          <p:val>
                                            <p:strVal val="#ppt_y"/>
                                          </p:val>
                                        </p:tav>
                                      </p:tavLst>
                                    </p:anim>
                                  </p:childTnLst>
                                </p:cTn>
                              </p:par>
                              <p:par>
                                <p:cTn id="62" presetID="8" presetClass="emph" presetSubtype="0" repeatCount="indefinite" fill="hold" nodeType="withEffect">
                                  <p:stCondLst>
                                    <p:cond delay="0"/>
                                  </p:stCondLst>
                                  <p:endCondLst>
                                    <p:cond evt="onNext" delay="0">
                                      <p:tgtEl>
                                        <p:sldTgt/>
                                      </p:tgtEl>
                                    </p:cond>
                                  </p:endCondLst>
                                  <p:childTnLst>
                                    <p:animRot by="180000">
                                      <p:cBhvr>
                                        <p:cTn id="63" dur="500" fill="hold"/>
                                        <p:tgtEl>
                                          <p:spTgt spid="4"/>
                                        </p:tgtEl>
                                        <p:attrNameLst>
                                          <p:attrName>r</p:attrName>
                                        </p:attrNameLst>
                                      </p:cBhvr>
                                    </p:animRot>
                                  </p:childTnLst>
                                </p:cTn>
                              </p:par>
                              <p:par>
                                <p:cTn id="64" presetID="10" presetClass="entr" presetSubtype="0" repeatCount="indefinite"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3000"/>
                                        <p:tgtEl>
                                          <p:spTgt spid="26"/>
                                        </p:tgtEl>
                                      </p:cBhvr>
                                    </p:animEffect>
                                  </p:childTnLst>
                                </p:cTn>
                              </p:par>
                              <p:par>
                                <p:cTn id="67" presetID="63" presetClass="path" presetSubtype="0" repeatCount="indefinite" accel="50000" decel="50000" fill="hold" nodeType="withEffect">
                                  <p:stCondLst>
                                    <p:cond delay="0"/>
                                  </p:stCondLst>
                                  <p:childTnLst>
                                    <p:animMotion origin="layout" path="M -0.0434 0.01759 L -0.00347 0.02407 " pathEditMode="relative" rAng="0" ptsTypes="AA">
                                      <p:cBhvr>
                                        <p:cTn id="68" dur="3000" fill="hold"/>
                                        <p:tgtEl>
                                          <p:spTgt spid="26"/>
                                        </p:tgtEl>
                                        <p:attrNameLst>
                                          <p:attrName>ppt_x</p:attrName>
                                          <p:attrName>ppt_y</p:attrName>
                                        </p:attrNameLst>
                                      </p:cBhvr>
                                      <p:rCtr x="2000" y="300"/>
                                    </p:animMotion>
                                  </p:childTnLst>
                                </p:cTn>
                              </p:par>
                              <p:par>
                                <p:cTn id="69" presetID="2" presetClass="entr" presetSubtype="2"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2000" fill="hold"/>
                                        <p:tgtEl>
                                          <p:spTgt spid="24"/>
                                        </p:tgtEl>
                                        <p:attrNameLst>
                                          <p:attrName>ppt_x</p:attrName>
                                        </p:attrNameLst>
                                      </p:cBhvr>
                                      <p:tavLst>
                                        <p:tav tm="0">
                                          <p:val>
                                            <p:strVal val="1+#ppt_w/2"/>
                                          </p:val>
                                        </p:tav>
                                        <p:tav tm="100000">
                                          <p:val>
                                            <p:strVal val="#ppt_x"/>
                                          </p:val>
                                        </p:tav>
                                      </p:tavLst>
                                    </p:anim>
                                    <p:anim calcmode="lin" valueType="num">
                                      <p:cBhvr additive="base">
                                        <p:cTn id="72" dur="2000" fill="hold"/>
                                        <p:tgtEl>
                                          <p:spTgt spid="24"/>
                                        </p:tgtEl>
                                        <p:attrNameLst>
                                          <p:attrName>ppt_y</p:attrName>
                                        </p:attrNameLst>
                                      </p:cBhvr>
                                      <p:tavLst>
                                        <p:tav tm="0">
                                          <p:val>
                                            <p:strVal val="#ppt_y"/>
                                          </p:val>
                                        </p:tav>
                                        <p:tav tm="100000">
                                          <p:val>
                                            <p:strVal val="#ppt_y"/>
                                          </p:val>
                                        </p:tav>
                                      </p:tavLst>
                                    </p:anim>
                                  </p:childTnLst>
                                </p:cTn>
                              </p:par>
                              <p:par>
                                <p:cTn id="73" presetID="8" presetClass="emph" presetSubtype="0" repeatCount="indefinite" fill="hold" nodeType="withEffect">
                                  <p:stCondLst>
                                    <p:cond delay="0"/>
                                  </p:stCondLst>
                                  <p:endCondLst>
                                    <p:cond evt="onNext" delay="0">
                                      <p:tgtEl>
                                        <p:sldTgt/>
                                      </p:tgtEl>
                                    </p:cond>
                                  </p:endCondLst>
                                  <p:childTnLst>
                                    <p:animRot by="180000">
                                      <p:cBhvr>
                                        <p:cTn id="74" dur="500" fill="hold"/>
                                        <p:tgtEl>
                                          <p:spTgt spid="24"/>
                                        </p:tgtEl>
                                        <p:attrNameLst>
                                          <p:attrName>r</p:attrName>
                                        </p:attrNameLst>
                                      </p:cBhvr>
                                    </p:animRot>
                                  </p:childTnLst>
                                  <p:subTnLst>
                                    <p:set>
                                      <p:cBhvr override="childStyle">
                                        <p:cTn dur="1" fill="hold" display="0" masterRel="sameClick" afterEffect="1">
                                          <p:stCondLst>
                                            <p:cond evt="end" delay="0">
                                              <p:tn val="73"/>
                                            </p:cond>
                                          </p:stCondLst>
                                        </p:cTn>
                                        <p:tgtEl>
                                          <p:spTgt spid="24"/>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1000" fill="hold"/>
                                        <p:tgtEl>
                                          <p:spTgt spid="8"/>
                                        </p:tgtEl>
                                        <p:attrNameLst>
                                          <p:attrName>ppt_x</p:attrName>
                                        </p:attrNameLst>
                                      </p:cBhvr>
                                      <p:tavLst>
                                        <p:tav tm="0">
                                          <p:val>
                                            <p:strVal val="1+#ppt_w/2"/>
                                          </p:val>
                                        </p:tav>
                                        <p:tav tm="100000">
                                          <p:val>
                                            <p:strVal val="#ppt_x"/>
                                          </p:val>
                                        </p:tav>
                                      </p:tavLst>
                                    </p:anim>
                                    <p:anim calcmode="lin" valueType="num">
                                      <p:cBhvr additive="base">
                                        <p:cTn id="8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0" presetClass="path" presetSubtype="0" accel="50000" decel="50000" fill="hold" nodeType="withEffect">
                                  <p:stCondLst>
                                    <p:cond delay="0"/>
                                  </p:stCondLst>
                                  <p:childTnLst>
                                    <p:animMotion origin="layout" path="M 5.55556E-7 0 L 0.04028 0.04954 L 5.55556E-7 0.08542 C -0.01528 0.12731 -0.01528 0.11296 -0.01528 0.12917 " pathEditMode="relative" rAng="0" ptsTypes="AAAA">
                                      <p:cBhvr>
                                        <p:cTn id="86" dur="2000" fill="hold"/>
                                        <p:tgtEl>
                                          <p:spTgt spid="32"/>
                                        </p:tgtEl>
                                        <p:attrNameLst>
                                          <p:attrName>ppt_x</p:attrName>
                                          <p:attrName>ppt_y</p:attrName>
                                        </p:attrNameLst>
                                      </p:cBhvr>
                                      <p:rCtr x="1250" y="6458"/>
                                    </p:animMotion>
                                  </p:childTnLst>
                                </p:cTn>
                              </p:par>
                              <p:par>
                                <p:cTn id="87" presetID="2" presetClass="entr" presetSubtype="8"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2400" fill="hold"/>
                                        <p:tgtEl>
                                          <p:spTgt spid="3"/>
                                        </p:tgtEl>
                                        <p:attrNameLst>
                                          <p:attrName>ppt_x</p:attrName>
                                        </p:attrNameLst>
                                      </p:cBhvr>
                                      <p:tavLst>
                                        <p:tav tm="0">
                                          <p:val>
                                            <p:strVal val="0-#ppt_w/2"/>
                                          </p:val>
                                        </p:tav>
                                        <p:tav tm="100000">
                                          <p:val>
                                            <p:strVal val="#ppt_x"/>
                                          </p:val>
                                        </p:tav>
                                      </p:tavLst>
                                    </p:anim>
                                    <p:anim calcmode="lin" valueType="num">
                                      <p:cBhvr additive="base">
                                        <p:cTn id="90" dur="24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48EF6-1661-41D6-8A3E-AB0D24AC4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3F1D469-F818-4113-BBE9-90FF7DEF33A0}"/>
              </a:ext>
            </a:extLst>
          </p:cNvPr>
          <p:cNvSpPr txBox="1"/>
          <p:nvPr/>
        </p:nvSpPr>
        <p:spPr>
          <a:xfrm>
            <a:off x="2362200" y="457200"/>
            <a:ext cx="4724400" cy="1446550"/>
          </a:xfrm>
          <a:prstGeom prst="rect">
            <a:avLst/>
          </a:prstGeom>
          <a:noFill/>
        </p:spPr>
        <p:txBody>
          <a:bodyPr wrap="square" rtlCol="0">
            <a:spAutoFit/>
          </a:bodyPr>
          <a:lstStyle/>
          <a:p>
            <a:pPr algn="ctr"/>
            <a:r>
              <a:rPr lang="en-US" sz="4400" b="1" dirty="0">
                <a:solidFill>
                  <a:srgbClr val="2B3086"/>
                </a:solidFill>
                <a:latin typeface="Calibri" panose="020F0502020204030204" pitchFamily="34" charset="0"/>
              </a:rPr>
              <a:t>Freshwater Ecosystem</a:t>
            </a:r>
          </a:p>
        </p:txBody>
      </p:sp>
    </p:spTree>
    <p:extLst>
      <p:ext uri="{BB962C8B-B14F-4D97-AF65-F5344CB8AC3E}">
        <p14:creationId xmlns:p14="http://schemas.microsoft.com/office/powerpoint/2010/main" val="29146886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exasaquaticscience.org/wp-content/uploads/2013/07/C5_fig_5.3-aquatic-science-tex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45" y="-304800"/>
            <a:ext cx="5555255" cy="727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085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ElodeaCanaden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81400"/>
            <a:ext cx="2230962" cy="25594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06619"/>
            <a:ext cx="9144000" cy="1143000"/>
          </a:xfrm>
        </p:spPr>
        <p:txBody>
          <a:bodyPr>
            <a:normAutofit/>
          </a:bodyPr>
          <a:lstStyle/>
          <a:p>
            <a:r>
              <a:rPr lang="en-US" sz="3200" b="1" dirty="0">
                <a:solidFill>
                  <a:schemeClr val="accent3">
                    <a:lumMod val="50000"/>
                  </a:schemeClr>
                </a:solidFill>
                <a:latin typeface="Calibri" panose="020F0502020204030204" pitchFamily="34" charset="0"/>
                <a:ea typeface="+mn-ea"/>
                <a:cs typeface="+mn-cs"/>
              </a:rPr>
              <a:t>Plants</a:t>
            </a:r>
          </a:p>
        </p:txBody>
      </p:sp>
      <p:sp>
        <p:nvSpPr>
          <p:cNvPr id="3" name="Content Placeholder 2"/>
          <p:cNvSpPr>
            <a:spLocks noGrp="1"/>
          </p:cNvSpPr>
          <p:nvPr>
            <p:ph idx="1"/>
          </p:nvPr>
        </p:nvSpPr>
        <p:spPr>
          <a:xfrm>
            <a:off x="476250" y="2838450"/>
            <a:ext cx="1905000" cy="762000"/>
          </a:xfrm>
        </p:spPr>
        <p:txBody>
          <a:bodyPr/>
          <a:lstStyle/>
          <a:p>
            <a:pPr algn="ctr">
              <a:buNone/>
            </a:pPr>
            <a:r>
              <a:rPr lang="en-US" dirty="0">
                <a:latin typeface="Calibri" panose="020F0502020204030204" pitchFamily="34" charset="0"/>
              </a:rPr>
              <a:t>Algae</a:t>
            </a:r>
          </a:p>
        </p:txBody>
      </p:sp>
      <p:sp>
        <p:nvSpPr>
          <p:cNvPr id="6" name="Content Placeholder 2"/>
          <p:cNvSpPr txBox="1">
            <a:spLocks/>
          </p:cNvSpPr>
          <p:nvPr/>
        </p:nvSpPr>
        <p:spPr>
          <a:xfrm>
            <a:off x="6096000" y="6172200"/>
            <a:ext cx="2971800" cy="762000"/>
          </a:xfrm>
          <a:prstGeom prst="rect">
            <a:avLst/>
          </a:prstGeom>
        </p:spPr>
        <p:txBody>
          <a:bodyPr vert="horz" lIns="91440" tIns="45720" rIns="91440" bIns="45720" rtlCol="0">
            <a:normAutofit fontScale="70000" lnSpcReduction="20000"/>
          </a:bodyPr>
          <a:lstStyle/>
          <a:p>
            <a:pPr marL="342900" lvl="0" indent="-342900" algn="ctr">
              <a:spcBef>
                <a:spcPct val="20000"/>
              </a:spcBef>
              <a:defRPr/>
            </a:pPr>
            <a:r>
              <a:rPr lang="en-US" sz="3300" dirty="0">
                <a:latin typeface="Calibri" panose="020F0502020204030204" pitchFamily="34" charset="0"/>
              </a:rPr>
              <a:t>American Waterweed</a:t>
            </a:r>
          </a:p>
          <a:p>
            <a:pPr marL="342900" lvl="0" indent="-342900" algn="ctr">
              <a:spcBef>
                <a:spcPct val="20000"/>
              </a:spcBef>
              <a:defRPr/>
            </a:pPr>
            <a:r>
              <a:rPr lang="en-US" sz="2100" i="1" dirty="0">
                <a:latin typeface="Calibri" panose="020F0502020204030204" pitchFamily="34" charset="0"/>
              </a:rPr>
              <a:t>Elodea </a:t>
            </a:r>
            <a:r>
              <a:rPr lang="en-US" sz="2100" i="1" dirty="0" err="1">
                <a:latin typeface="Calibri" panose="020F0502020204030204" pitchFamily="34" charset="0"/>
              </a:rPr>
              <a:t>canadensis</a:t>
            </a:r>
            <a:endParaRPr kumimoji="0" lang="en-US" sz="2100" b="0" i="1"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685800"/>
            <a:ext cx="2095500" cy="2228850"/>
          </a:xfrm>
          <a:prstGeom prst="rect">
            <a:avLst/>
          </a:prstGeom>
        </p:spPr>
      </p:pic>
      <p:sp>
        <p:nvSpPr>
          <p:cNvPr id="13" name="Content Placeholder 2"/>
          <p:cNvSpPr txBox="1">
            <a:spLocks/>
          </p:cNvSpPr>
          <p:nvPr/>
        </p:nvSpPr>
        <p:spPr>
          <a:xfrm>
            <a:off x="345830" y="6076714"/>
            <a:ext cx="2397370" cy="781286"/>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7500" dirty="0" err="1">
                <a:latin typeface="Calibri" panose="020F0502020204030204" pitchFamily="34" charset="0"/>
              </a:rPr>
              <a:t>Coontail</a:t>
            </a:r>
            <a:endParaRPr lang="en-US" sz="7500" dirty="0">
              <a:latin typeface="Calibri" panose="020F0502020204030204" pitchFamily="34" charset="0"/>
            </a:endParaRPr>
          </a:p>
          <a:p>
            <a:pPr algn="ctr">
              <a:buNone/>
            </a:pPr>
            <a:r>
              <a:rPr lang="en-US" sz="3600" i="1" dirty="0" err="1">
                <a:latin typeface="Calibri" panose="020F0502020204030204" pitchFamily="34" charset="0"/>
              </a:rPr>
              <a:t>Ceratophyllum</a:t>
            </a:r>
            <a:r>
              <a:rPr lang="en-US" sz="3600" i="1" dirty="0">
                <a:latin typeface="Calibri" panose="020F0502020204030204" pitchFamily="34" charset="0"/>
              </a:rPr>
              <a:t> </a:t>
            </a:r>
            <a:r>
              <a:rPr lang="en-US" sz="3600" i="1" dirty="0" err="1">
                <a:latin typeface="Calibri" panose="020F0502020204030204" pitchFamily="34" charset="0"/>
              </a:rPr>
              <a:t>demersum</a:t>
            </a:r>
            <a:r>
              <a:rPr lang="en-US" sz="3600" i="1" dirty="0">
                <a:latin typeface="Calibri" panose="020F0502020204030204" pitchFamily="34" charset="0"/>
              </a:rPr>
              <a:t> </a:t>
            </a:r>
          </a:p>
          <a:p>
            <a:pPr algn="ctr">
              <a:buFont typeface="Arial" pitchFamily="34" charset="0"/>
              <a:buNone/>
            </a:pPr>
            <a:endParaRPr lang="en-US" sz="6300" dirty="0">
              <a:latin typeface="Calibri" panose="020F050202020403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46" y="3714514"/>
            <a:ext cx="2095500" cy="2362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7969" y="692394"/>
            <a:ext cx="2300002" cy="2228850"/>
          </a:xfrm>
          <a:prstGeom prst="rect">
            <a:avLst/>
          </a:prstGeom>
        </p:spPr>
      </p:pic>
      <p:sp>
        <p:nvSpPr>
          <p:cNvPr id="18" name="Content Placeholder 2"/>
          <p:cNvSpPr txBox="1">
            <a:spLocks/>
          </p:cNvSpPr>
          <p:nvPr/>
        </p:nvSpPr>
        <p:spPr>
          <a:xfrm>
            <a:off x="3352800" y="2894135"/>
            <a:ext cx="2438400" cy="762000"/>
          </a:xfrm>
          <a:prstGeom prst="rect">
            <a:avLst/>
          </a:prstGeom>
        </p:spPr>
        <p:txBody>
          <a:bodyPr vert="horz" lIns="91440" tIns="45720" rIns="91440" bIns="45720" rtlCol="0">
            <a:normAutofit fontScale="85000" lnSpcReduction="20000"/>
          </a:bodyPr>
          <a:lstStyle/>
          <a:p>
            <a:pPr marL="342900" lvl="0" indent="-342900" algn="ctr">
              <a:spcBef>
                <a:spcPct val="20000"/>
              </a:spcBef>
              <a:defRPr/>
            </a:pPr>
            <a:r>
              <a:rPr lang="en-US" sz="3200" dirty="0">
                <a:latin typeface="Calibri" panose="020F0502020204030204" pitchFamily="34" charset="0"/>
              </a:rPr>
              <a:t>Yellow Waterlily</a:t>
            </a:r>
          </a:p>
          <a:p>
            <a:pPr marL="342900" lvl="0" indent="-342900" algn="ctr">
              <a:spcBef>
                <a:spcPct val="20000"/>
              </a:spcBef>
              <a:defRPr/>
            </a:pPr>
            <a:r>
              <a:rPr lang="en-US" sz="2100" i="1" dirty="0" err="1">
                <a:latin typeface="Calibri" panose="020F0502020204030204" pitchFamily="34" charset="0"/>
              </a:rPr>
              <a:t>Nuphar</a:t>
            </a:r>
            <a:r>
              <a:rPr lang="en-US" sz="2100" i="1" dirty="0">
                <a:latin typeface="Calibri" panose="020F0502020204030204" pitchFamily="34" charset="0"/>
              </a:rPr>
              <a:t> </a:t>
            </a:r>
            <a:r>
              <a:rPr lang="en-US" sz="2100" i="1" dirty="0" err="1">
                <a:latin typeface="Calibri" panose="020F0502020204030204" pitchFamily="34" charset="0"/>
              </a:rPr>
              <a:t>polysepala</a:t>
            </a:r>
            <a:endParaRPr kumimoji="0" lang="en-US" sz="2100" b="0" i="1"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9598" y="685800"/>
            <a:ext cx="2415007" cy="2228850"/>
          </a:xfrm>
          <a:prstGeom prst="rect">
            <a:avLst/>
          </a:prstGeom>
        </p:spPr>
      </p:pic>
      <p:sp>
        <p:nvSpPr>
          <p:cNvPr id="20" name="Content Placeholder 2"/>
          <p:cNvSpPr txBox="1">
            <a:spLocks/>
          </p:cNvSpPr>
          <p:nvPr/>
        </p:nvSpPr>
        <p:spPr>
          <a:xfrm>
            <a:off x="6400800" y="2902927"/>
            <a:ext cx="2438400" cy="762000"/>
          </a:xfrm>
          <a:prstGeom prst="rect">
            <a:avLst/>
          </a:prstGeom>
        </p:spPr>
        <p:txBody>
          <a:bodyPr vert="horz" lIns="91440" tIns="45720" rIns="91440" bIns="45720" rtlCol="0">
            <a:normAutofit fontScale="85000" lnSpcReduction="20000"/>
          </a:bodyPr>
          <a:lstStyle/>
          <a:p>
            <a:pPr marL="342900" lvl="0" indent="-342900" algn="ctr">
              <a:spcBef>
                <a:spcPct val="20000"/>
              </a:spcBef>
              <a:defRPr/>
            </a:pPr>
            <a:r>
              <a:rPr lang="en-US" sz="3200" dirty="0">
                <a:latin typeface="Calibri" panose="020F0502020204030204" pitchFamily="34" charset="0"/>
              </a:rPr>
              <a:t>Water Shield</a:t>
            </a:r>
          </a:p>
          <a:p>
            <a:pPr marL="342900" lvl="0" indent="-342900" algn="ctr">
              <a:spcBef>
                <a:spcPct val="20000"/>
              </a:spcBef>
              <a:defRPr/>
            </a:pPr>
            <a:r>
              <a:rPr lang="en-US" sz="2100" i="1" dirty="0" err="1">
                <a:latin typeface="Calibri" panose="020F0502020204030204" pitchFamily="34" charset="0"/>
              </a:rPr>
              <a:t>Brasenia</a:t>
            </a:r>
            <a:r>
              <a:rPr lang="en-US" sz="2100" i="1" dirty="0">
                <a:latin typeface="Calibri" panose="020F0502020204030204" pitchFamily="34" charset="0"/>
              </a:rPr>
              <a:t> </a:t>
            </a:r>
            <a:r>
              <a:rPr lang="en-US" sz="2100" i="1" dirty="0" err="1">
                <a:latin typeface="Calibri" panose="020F0502020204030204" pitchFamily="34" charset="0"/>
              </a:rPr>
              <a:t>schreberi</a:t>
            </a:r>
            <a:endParaRPr kumimoji="0" lang="en-US" sz="2100" b="0" i="1"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2108" y="3699958"/>
            <a:ext cx="2274602" cy="2376755"/>
          </a:xfrm>
          <a:prstGeom prst="rect">
            <a:avLst/>
          </a:prstGeom>
        </p:spPr>
      </p:pic>
      <p:sp>
        <p:nvSpPr>
          <p:cNvPr id="23" name="Content Placeholder 2"/>
          <p:cNvSpPr txBox="1">
            <a:spLocks/>
          </p:cNvSpPr>
          <p:nvPr/>
        </p:nvSpPr>
        <p:spPr>
          <a:xfrm>
            <a:off x="3405391" y="6096000"/>
            <a:ext cx="2397370" cy="78128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6300" dirty="0">
                <a:latin typeface="Calibri" panose="020F0502020204030204" pitchFamily="34" charset="0"/>
              </a:rPr>
              <a:t>Duckweed</a:t>
            </a:r>
          </a:p>
          <a:p>
            <a:pPr algn="ctr">
              <a:buNone/>
            </a:pPr>
            <a:r>
              <a:rPr lang="en-US" sz="4500" i="1" dirty="0" err="1">
                <a:latin typeface="Calibri" panose="020F0502020204030204" pitchFamily="34" charset="0"/>
              </a:rPr>
              <a:t>Lemna</a:t>
            </a:r>
            <a:r>
              <a:rPr lang="en-US" sz="4500" i="1" dirty="0">
                <a:latin typeface="Calibri" panose="020F0502020204030204" pitchFamily="34" charset="0"/>
              </a:rPr>
              <a:t> minor</a:t>
            </a:r>
          </a:p>
          <a:p>
            <a:pPr algn="ctr">
              <a:buFont typeface="Arial" pitchFamily="34" charset="0"/>
              <a:buNone/>
            </a:pPr>
            <a:endParaRPr lang="en-US" sz="6300" dirty="0">
              <a:latin typeface="Calibri" panose="020F0502020204030204" pitchFamily="34" charset="0"/>
            </a:endParaRPr>
          </a:p>
        </p:txBody>
      </p:sp>
    </p:spTree>
    <p:extLst>
      <p:ext uri="{BB962C8B-B14F-4D97-AF65-F5344CB8AC3E}">
        <p14:creationId xmlns:p14="http://schemas.microsoft.com/office/powerpoint/2010/main" val="2769187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fade">
                                      <p:cBhvr>
                                        <p:cTn id="30" dur="500"/>
                                        <p:tgtEl>
                                          <p:spTgt spid="2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xEl>
                                              <p:pRg st="1" end="1"/>
                                            </p:txEl>
                                          </p:spTgt>
                                        </p:tgtEl>
                                        <p:attrNameLst>
                                          <p:attrName>style.visibility</p:attrName>
                                        </p:attrNameLst>
                                      </p:cBhvr>
                                      <p:to>
                                        <p:strVal val="visible"/>
                                      </p:to>
                                    </p:set>
                                    <p:animEffect transition="in" filter="fade">
                                      <p:cBhvr>
                                        <p:cTn id="33" dur="500"/>
                                        <p:tgtEl>
                                          <p:spTgt spid="2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3" grpId="0" uiExpand="1" build="p"/>
      <p:bldP spid="18" grpId="0"/>
      <p:bldP spid="20" grpId="0"/>
      <p:bldP spid="2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6" y="-228600"/>
            <a:ext cx="8229600" cy="1143000"/>
          </a:xfrm>
        </p:spPr>
        <p:txBody>
          <a:bodyPr>
            <a:normAutofit/>
          </a:bodyPr>
          <a:lstStyle/>
          <a:p>
            <a:r>
              <a:rPr lang="en-US" sz="3200" b="1" dirty="0">
                <a:solidFill>
                  <a:srgbClr val="2B3086"/>
                </a:solidFill>
                <a:latin typeface="Calibri" panose="020F0502020204030204" pitchFamily="34" charset="0"/>
                <a:ea typeface="+mn-ea"/>
                <a:cs typeface="+mn-cs"/>
              </a:rPr>
              <a:t>Many Animals Eat Crayfish</a:t>
            </a:r>
          </a:p>
        </p:txBody>
      </p:sp>
      <p:sp>
        <p:nvSpPr>
          <p:cNvPr id="3" name="Content Placeholder 2"/>
          <p:cNvSpPr>
            <a:spLocks noGrp="1"/>
          </p:cNvSpPr>
          <p:nvPr>
            <p:ph idx="1"/>
          </p:nvPr>
        </p:nvSpPr>
        <p:spPr>
          <a:xfrm>
            <a:off x="1600200" y="3276600"/>
            <a:ext cx="2667000" cy="762000"/>
          </a:xfrm>
        </p:spPr>
        <p:txBody>
          <a:bodyPr>
            <a:normAutofit/>
          </a:bodyPr>
          <a:lstStyle/>
          <a:p>
            <a:pPr algn="ctr">
              <a:buNone/>
            </a:pPr>
            <a:r>
              <a:rPr lang="en-US" sz="2700" dirty="0">
                <a:latin typeface="Calibri" panose="020F0502020204030204" pitchFamily="34" charset="0"/>
              </a:rPr>
              <a:t>Trout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85800"/>
            <a:ext cx="5486400" cy="269748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783911"/>
            <a:ext cx="2964264" cy="2884946"/>
          </a:xfrm>
          <a:prstGeom prst="rect">
            <a:avLst/>
          </a:prstGeom>
        </p:spPr>
      </p:pic>
      <p:sp>
        <p:nvSpPr>
          <p:cNvPr id="10" name="Content Placeholder 2"/>
          <p:cNvSpPr txBox="1">
            <a:spLocks/>
          </p:cNvSpPr>
          <p:nvPr/>
        </p:nvSpPr>
        <p:spPr>
          <a:xfrm>
            <a:off x="6500120" y="3276600"/>
            <a:ext cx="1905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700" noProof="0" dirty="0">
                <a:latin typeface="Calibri" panose="020F0502020204030204" pitchFamily="34" charset="0"/>
              </a:rPr>
              <a:t>Raccoons</a:t>
            </a:r>
            <a:endParaRPr kumimoji="0" lang="en-US" sz="2700" b="0" i="0"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577" y="685800"/>
            <a:ext cx="2964264" cy="2697480"/>
          </a:xfrm>
          <a:prstGeom prst="rect">
            <a:avLst/>
          </a:prstGeom>
        </p:spPr>
      </p:pic>
      <p:pic>
        <p:nvPicPr>
          <p:cNvPr id="15" name="Picture 14">
            <a:extLst>
              <a:ext uri="{FF2B5EF4-FFF2-40B4-BE49-F238E27FC236}">
                <a16:creationId xmlns:a16="http://schemas.microsoft.com/office/drawing/2014/main" id="{3525DC7E-6B07-4AC0-BB3E-DAA2CC952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136" y="3783911"/>
            <a:ext cx="5486400" cy="2884946"/>
          </a:xfrm>
          <a:prstGeom prst="rect">
            <a:avLst/>
          </a:prstGeom>
        </p:spPr>
      </p:pic>
      <p:sp>
        <p:nvSpPr>
          <p:cNvPr id="12" name="Content Placeholder 2"/>
          <p:cNvSpPr txBox="1">
            <a:spLocks/>
          </p:cNvSpPr>
          <p:nvPr/>
        </p:nvSpPr>
        <p:spPr>
          <a:xfrm>
            <a:off x="7002864" y="5364480"/>
            <a:ext cx="1905000" cy="762000"/>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a:solidFill>
                  <a:schemeClr val="bg1"/>
                </a:solidFill>
                <a:latin typeface="Calibri" panose="020F0502020204030204" pitchFamily="34" charset="0"/>
              </a:rPr>
              <a:t>River Otters</a:t>
            </a:r>
            <a:endParaRPr kumimoji="0" lang="en-US" sz="3200" b="0" i="0" u="none" strike="noStrike" kern="1200" cap="none" spc="0" normalizeH="0" baseline="0" noProof="0" dirty="0">
              <a:ln>
                <a:noFill/>
              </a:ln>
              <a:solidFill>
                <a:schemeClr val="bg1"/>
              </a:solidFill>
              <a:effectLst/>
              <a:uLnTx/>
              <a:uFillTx/>
              <a:latin typeface="Calibri" panose="020F0502020204030204" pitchFamily="34" charset="0"/>
            </a:endParaRPr>
          </a:p>
        </p:txBody>
      </p:sp>
      <p:sp>
        <p:nvSpPr>
          <p:cNvPr id="9" name="Content Placeholder 2"/>
          <p:cNvSpPr txBox="1">
            <a:spLocks/>
          </p:cNvSpPr>
          <p:nvPr/>
        </p:nvSpPr>
        <p:spPr>
          <a:xfrm>
            <a:off x="24597" y="5490791"/>
            <a:ext cx="2338134"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a:solidFill>
                  <a:schemeClr val="bg1"/>
                </a:solidFill>
                <a:latin typeface="Calibri" panose="020F0502020204030204" pitchFamily="34" charset="0"/>
              </a:rPr>
              <a:t>F</a:t>
            </a:r>
            <a:r>
              <a:rPr lang="en-US" sz="3000" noProof="0" dirty="0" err="1">
                <a:solidFill>
                  <a:schemeClr val="bg1"/>
                </a:solidFill>
                <a:latin typeface="Calibri" panose="020F0502020204030204" pitchFamily="34" charset="0"/>
              </a:rPr>
              <a:t>rogs</a:t>
            </a:r>
            <a:endParaRPr kumimoji="0" lang="en-US" sz="3000" b="0" i="0" u="none" strike="noStrike" kern="1200" cap="none" spc="0" normalizeH="0" baseline="0" noProof="0" dirty="0">
              <a:ln>
                <a:noFill/>
              </a:ln>
              <a:solidFill>
                <a:schemeClr val="bg1"/>
              </a:solidFill>
              <a:effectLst/>
              <a:uLnTx/>
              <a:uFillTx/>
              <a:latin typeface="Calibri" panose="020F0502020204030204" pitchFamily="34" charset="0"/>
            </a:endParaRPr>
          </a:p>
        </p:txBody>
      </p:sp>
    </p:spTree>
    <p:extLst>
      <p:ext uri="{BB962C8B-B14F-4D97-AF65-F5344CB8AC3E}">
        <p14:creationId xmlns:p14="http://schemas.microsoft.com/office/powerpoint/2010/main" val="1245576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0C9BCA-5CB8-4D15-95DF-F1FC85A52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9999"/>
            <a:ext cx="5794752" cy="3042245"/>
          </a:xfrm>
          <a:prstGeom prst="rect">
            <a:avLst/>
          </a:prstGeom>
        </p:spPr>
      </p:pic>
      <p:pic>
        <p:nvPicPr>
          <p:cNvPr id="5" name="Picture 4">
            <a:extLst>
              <a:ext uri="{FF2B5EF4-FFF2-40B4-BE49-F238E27FC236}">
                <a16:creationId xmlns:a16="http://schemas.microsoft.com/office/drawing/2014/main" id="{602C010C-AD2F-4FA8-91CD-A3D3BE153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1665"/>
            <a:ext cx="5181600" cy="3891665"/>
          </a:xfrm>
          <a:prstGeom prst="rect">
            <a:avLst/>
          </a:prstGeom>
        </p:spPr>
      </p:pic>
      <p:sp>
        <p:nvSpPr>
          <p:cNvPr id="9" name="Content Placeholder 2"/>
          <p:cNvSpPr txBox="1">
            <a:spLocks/>
          </p:cNvSpPr>
          <p:nvPr/>
        </p:nvSpPr>
        <p:spPr>
          <a:xfrm>
            <a:off x="21921" y="1864167"/>
            <a:ext cx="3153048"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a:solidFill>
                  <a:schemeClr val="bg1"/>
                </a:solidFill>
                <a:latin typeface="Calibri" panose="020F0502020204030204" pitchFamily="34" charset="0"/>
              </a:rPr>
              <a:t>Great Blue Heron</a:t>
            </a:r>
            <a:endParaRPr kumimoji="0" lang="en-US" sz="3000" b="0" i="0" u="none" strike="noStrike" kern="1200" cap="none" spc="0" normalizeH="0" baseline="0" noProof="0" dirty="0">
              <a:ln>
                <a:noFill/>
              </a:ln>
              <a:solidFill>
                <a:schemeClr val="bg1"/>
              </a:solidFill>
              <a:effectLst/>
              <a:uLnTx/>
              <a:uFillTx/>
              <a:latin typeface="Calibri" panose="020F050202020403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999" y="-76200"/>
            <a:ext cx="4191001" cy="3855721"/>
          </a:xfrm>
          <a:prstGeom prst="rect">
            <a:avLst/>
          </a:prstGeom>
        </p:spPr>
      </p:pic>
      <p:sp>
        <p:nvSpPr>
          <p:cNvPr id="10" name="Content Placeholder 2">
            <a:extLst>
              <a:ext uri="{FF2B5EF4-FFF2-40B4-BE49-F238E27FC236}">
                <a16:creationId xmlns:a16="http://schemas.microsoft.com/office/drawing/2014/main" id="{E83FD13A-026A-4FBE-B42E-65883A42ACBE}"/>
              </a:ext>
            </a:extLst>
          </p:cNvPr>
          <p:cNvSpPr txBox="1">
            <a:spLocks/>
          </p:cNvSpPr>
          <p:nvPr/>
        </p:nvSpPr>
        <p:spPr>
          <a:xfrm>
            <a:off x="-255672" y="4020916"/>
            <a:ext cx="3153048"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a:solidFill>
                  <a:schemeClr val="bg1"/>
                </a:solidFill>
                <a:latin typeface="Calibri" panose="020F0502020204030204" pitchFamily="34" charset="0"/>
              </a:rPr>
              <a:t>Great Egret</a:t>
            </a:r>
            <a:endParaRPr kumimoji="0" lang="en-US" sz="3000" b="0" i="0" u="none" strike="noStrike" kern="1200" cap="none" spc="0" normalizeH="0" baseline="0" noProof="0" dirty="0">
              <a:ln>
                <a:noFill/>
              </a:ln>
              <a:solidFill>
                <a:schemeClr val="bg1"/>
              </a:solidFill>
              <a:effectLst/>
              <a:uLnTx/>
              <a:uFillTx/>
              <a:latin typeface="Calibri" panose="020F0502020204030204" pitchFamily="34" charset="0"/>
            </a:endParaRPr>
          </a:p>
        </p:txBody>
      </p:sp>
      <p:sp>
        <p:nvSpPr>
          <p:cNvPr id="11" name="Content Placeholder 2">
            <a:extLst>
              <a:ext uri="{FF2B5EF4-FFF2-40B4-BE49-F238E27FC236}">
                <a16:creationId xmlns:a16="http://schemas.microsoft.com/office/drawing/2014/main" id="{E2736C3C-EABC-4B0C-A48F-D94DA5676034}"/>
              </a:ext>
            </a:extLst>
          </p:cNvPr>
          <p:cNvSpPr txBox="1">
            <a:spLocks/>
          </p:cNvSpPr>
          <p:nvPr/>
        </p:nvSpPr>
        <p:spPr>
          <a:xfrm>
            <a:off x="5029199" y="2245167"/>
            <a:ext cx="4092879" cy="762000"/>
          </a:xfrm>
          <a:prstGeom prst="rect">
            <a:avLst/>
          </a:prstGeom>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a:solidFill>
                  <a:schemeClr val="bg1"/>
                </a:solidFill>
                <a:latin typeface="Calibri" panose="020F0502020204030204" pitchFamily="34" charset="0"/>
              </a:rPr>
              <a:t>Little Blue Heron (juvenile)</a:t>
            </a:r>
            <a:endParaRPr kumimoji="0" lang="en-US" sz="3000" b="0" i="0" u="none" strike="noStrike" kern="1200" cap="none" spc="0" normalizeH="0" baseline="0" noProof="0" dirty="0">
              <a:ln>
                <a:noFill/>
              </a:ln>
              <a:solidFill>
                <a:schemeClr val="bg1"/>
              </a:solidFill>
              <a:effectLst/>
              <a:uLnTx/>
              <a:uFillTx/>
              <a:latin typeface="Calibri" panose="020F0502020204030204" pitchFamily="34" charset="0"/>
            </a:endParaRPr>
          </a:p>
        </p:txBody>
      </p:sp>
      <p:pic>
        <p:nvPicPr>
          <p:cNvPr id="13" name="Picture 12">
            <a:extLst>
              <a:ext uri="{FF2B5EF4-FFF2-40B4-BE49-F238E27FC236}">
                <a16:creationId xmlns:a16="http://schemas.microsoft.com/office/drawing/2014/main" id="{E51665A4-3E84-45D7-B1AB-F9E96745C7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923" y="3768878"/>
            <a:ext cx="4823677" cy="3119311"/>
          </a:xfrm>
          <a:prstGeom prst="rect">
            <a:avLst/>
          </a:prstGeom>
        </p:spPr>
      </p:pic>
      <p:sp>
        <p:nvSpPr>
          <p:cNvPr id="14" name="Content Placeholder 2">
            <a:extLst>
              <a:ext uri="{FF2B5EF4-FFF2-40B4-BE49-F238E27FC236}">
                <a16:creationId xmlns:a16="http://schemas.microsoft.com/office/drawing/2014/main" id="{A0406C2C-A14D-4414-AF37-63C7FA251EE7}"/>
              </a:ext>
            </a:extLst>
          </p:cNvPr>
          <p:cNvSpPr txBox="1">
            <a:spLocks/>
          </p:cNvSpPr>
          <p:nvPr/>
        </p:nvSpPr>
        <p:spPr>
          <a:xfrm>
            <a:off x="5410200" y="3915304"/>
            <a:ext cx="3751089" cy="1037696"/>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a:solidFill>
                  <a:schemeClr val="bg1"/>
                </a:solidFill>
                <a:latin typeface="Calibri" panose="020F0502020204030204" pitchFamily="34" charset="0"/>
              </a:rPr>
              <a:t>Common Goldeneye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0" i="0" u="none" strike="noStrike" kern="1200" cap="none" spc="0" normalizeH="0" baseline="0" noProof="0" dirty="0">
                <a:ln>
                  <a:noFill/>
                </a:ln>
                <a:solidFill>
                  <a:schemeClr val="bg1"/>
                </a:solidFill>
                <a:effectLst/>
                <a:uLnTx/>
                <a:uFillTx/>
                <a:latin typeface="Calibri" panose="020F0502020204030204" pitchFamily="34" charset="0"/>
              </a:rPr>
              <a:t>Duck</a:t>
            </a:r>
          </a:p>
        </p:txBody>
      </p:sp>
    </p:spTree>
    <p:extLst>
      <p:ext uri="{BB962C8B-B14F-4D97-AF65-F5344CB8AC3E}">
        <p14:creationId xmlns:p14="http://schemas.microsoft.com/office/powerpoint/2010/main" val="115179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600" b="1" dirty="0">
                <a:solidFill>
                  <a:schemeClr val="accent3">
                    <a:lumMod val="50000"/>
                  </a:schemeClr>
                </a:solidFill>
                <a:latin typeface="Calibri" panose="020F0502020204030204" pitchFamily="34" charset="0"/>
                <a:ea typeface="+mn-ea"/>
                <a:cs typeface="+mn-cs"/>
              </a:rPr>
              <a:t>What Do Crayfish Eat?</a:t>
            </a:r>
          </a:p>
        </p:txBody>
      </p:sp>
      <p:sp>
        <p:nvSpPr>
          <p:cNvPr id="18" name="Content Placeholder 2"/>
          <p:cNvSpPr txBox="1">
            <a:spLocks/>
          </p:cNvSpPr>
          <p:nvPr/>
        </p:nvSpPr>
        <p:spPr>
          <a:xfrm>
            <a:off x="0" y="990600"/>
            <a:ext cx="9144000" cy="762000"/>
          </a:xfrm>
          <a:prstGeom prst="rect">
            <a:avLst/>
          </a:prstGeom>
        </p:spPr>
        <p:txBody>
          <a:bodyPr vert="horz" lIns="91440" tIns="45720" rIns="91440" bIns="45720" rtlCol="0">
            <a:normAutofit/>
          </a:bodyPr>
          <a:lstStyle/>
          <a:p>
            <a:pPr marL="342900" lvl="0" indent="-342900" algn="ctr">
              <a:spcBef>
                <a:spcPct val="20000"/>
              </a:spcBef>
              <a:defRPr/>
            </a:pPr>
            <a:r>
              <a:rPr lang="en-US" sz="3200" dirty="0">
                <a:latin typeface="Calibri" panose="020F0502020204030204" pitchFamily="34" charset="0"/>
              </a:rPr>
              <a:t>Almost anything!</a:t>
            </a:r>
            <a:endParaRPr kumimoji="0" lang="en-US" sz="2100" b="0" i="1"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5" name="Picture 4">
            <a:extLst>
              <a:ext uri="{FF2B5EF4-FFF2-40B4-BE49-F238E27FC236}">
                <a16:creationId xmlns:a16="http://schemas.microsoft.com/office/drawing/2014/main" id="{B67EAC73-CB1A-4DC4-84CD-F9783994D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101" y="1832552"/>
            <a:ext cx="6794699" cy="4490871"/>
          </a:xfrm>
          <a:prstGeom prst="rect">
            <a:avLst/>
          </a:prstGeom>
        </p:spPr>
      </p:pic>
      <p:sp>
        <p:nvSpPr>
          <p:cNvPr id="3" name="Content Placeholder 2"/>
          <p:cNvSpPr>
            <a:spLocks noGrp="1"/>
          </p:cNvSpPr>
          <p:nvPr>
            <p:ph idx="1"/>
          </p:nvPr>
        </p:nvSpPr>
        <p:spPr>
          <a:xfrm>
            <a:off x="0" y="1905000"/>
            <a:ext cx="9144000" cy="1290128"/>
          </a:xfrm>
        </p:spPr>
        <p:txBody>
          <a:bodyPr>
            <a:normAutofit/>
          </a:bodyPr>
          <a:lstStyle/>
          <a:p>
            <a:pPr algn="ctr">
              <a:buNone/>
            </a:pPr>
            <a:r>
              <a:rPr lang="en-US" dirty="0">
                <a:solidFill>
                  <a:schemeClr val="bg1"/>
                </a:solidFill>
                <a:latin typeface="Calibri" panose="020F0502020204030204" pitchFamily="34" charset="0"/>
              </a:rPr>
              <a:t>dead + living animals + plants</a:t>
            </a:r>
          </a:p>
        </p:txBody>
      </p:sp>
      <p:pic>
        <p:nvPicPr>
          <p:cNvPr id="10" name="Picture 9">
            <a:extLst>
              <a:ext uri="{FF2B5EF4-FFF2-40B4-BE49-F238E27FC236}">
                <a16:creationId xmlns:a16="http://schemas.microsoft.com/office/drawing/2014/main" id="{004FCFA3-A938-4393-A025-0036D36F1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9230"/>
            <a:ext cx="3801005" cy="2495898"/>
          </a:xfrm>
          <a:prstGeom prst="rect">
            <a:avLst/>
          </a:prstGeom>
        </p:spPr>
      </p:pic>
    </p:spTree>
    <p:extLst>
      <p:ext uri="{BB962C8B-B14F-4D97-AF65-F5344CB8AC3E}">
        <p14:creationId xmlns:p14="http://schemas.microsoft.com/office/powerpoint/2010/main" val="2834486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5E-6 3.7037E-6 L 0.15886 0.25023 " pathEditMode="relative" rAng="0" ptsTypes="AA">
                                      <p:cBhvr>
                                        <p:cTn id="19" dur="2000" fill="hold"/>
                                        <p:tgtEl>
                                          <p:spTgt spid="10"/>
                                        </p:tgtEl>
                                        <p:attrNameLst>
                                          <p:attrName>ppt_x</p:attrName>
                                          <p:attrName>ppt_y</p:attrName>
                                        </p:attrNameLst>
                                      </p:cBhvr>
                                      <p:rCtr x="7934"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D7DDD9D-4BDC-4BAC-91B4-B156131E6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7467600" y="4322058"/>
            <a:ext cx="1981200" cy="646331"/>
          </a:xfrm>
          <a:prstGeom prst="rect">
            <a:avLst/>
          </a:prstGeom>
          <a:noFill/>
        </p:spPr>
        <p:txBody>
          <a:bodyPr wrap="square" rtlCol="0" anchor="ctr">
            <a:spAutoFit/>
          </a:bodyPr>
          <a:lstStyle/>
          <a:p>
            <a:pPr algn="ctr"/>
            <a:r>
              <a:rPr lang="en-US" sz="3600" b="1" dirty="0">
                <a:solidFill>
                  <a:schemeClr val="bg1"/>
                </a:solidFill>
                <a:latin typeface="Calibri" panose="020F0502020204030204" pitchFamily="34" charset="0"/>
              </a:rPr>
              <a:t>Shelter</a:t>
            </a:r>
          </a:p>
        </p:txBody>
      </p:sp>
      <p:sp>
        <p:nvSpPr>
          <p:cNvPr id="2" name="Title 1"/>
          <p:cNvSpPr>
            <a:spLocks noGrp="1"/>
          </p:cNvSpPr>
          <p:nvPr>
            <p:ph type="title"/>
          </p:nvPr>
        </p:nvSpPr>
        <p:spPr>
          <a:xfrm>
            <a:off x="1285875" y="270770"/>
            <a:ext cx="6711699" cy="1143000"/>
          </a:xfrm>
        </p:spPr>
        <p:txBody>
          <a:bodyPr>
            <a:normAutofit fontScale="90000"/>
          </a:bodyPr>
          <a:lstStyle/>
          <a:p>
            <a:r>
              <a:rPr lang="en-US" b="1" dirty="0">
                <a:solidFill>
                  <a:schemeClr val="bg1"/>
                </a:solidFill>
                <a:latin typeface="Calibri" panose="020F0502020204030204" pitchFamily="34" charset="0"/>
              </a:rPr>
              <a:t>What do crayfish and other animals need to live?</a:t>
            </a:r>
          </a:p>
        </p:txBody>
      </p:sp>
      <p:sp>
        <p:nvSpPr>
          <p:cNvPr id="8" name="TextBox 7"/>
          <p:cNvSpPr txBox="1"/>
          <p:nvPr/>
        </p:nvSpPr>
        <p:spPr>
          <a:xfrm>
            <a:off x="3448652" y="1493222"/>
            <a:ext cx="2246695" cy="646331"/>
          </a:xfrm>
          <a:prstGeom prst="rect">
            <a:avLst/>
          </a:prstGeom>
          <a:noFill/>
        </p:spPr>
        <p:txBody>
          <a:bodyPr wrap="square" rtlCol="0" anchor="ctr">
            <a:spAutoFit/>
          </a:bodyPr>
          <a:lstStyle/>
          <a:p>
            <a:pPr algn="ctr"/>
            <a:r>
              <a:rPr lang="en-US" sz="3600" b="1" dirty="0">
                <a:solidFill>
                  <a:schemeClr val="bg1"/>
                </a:solidFill>
                <a:latin typeface="Calibri" panose="020F0502020204030204" pitchFamily="34" charset="0"/>
              </a:rPr>
              <a:t>Water</a:t>
            </a:r>
          </a:p>
        </p:txBody>
      </p:sp>
      <p:sp>
        <p:nvSpPr>
          <p:cNvPr id="3" name="Rectangle 2">
            <a:extLst>
              <a:ext uri="{FF2B5EF4-FFF2-40B4-BE49-F238E27FC236}">
                <a16:creationId xmlns:a16="http://schemas.microsoft.com/office/drawing/2014/main" id="{775CF1DB-2636-4348-A7C3-F15750C54160}"/>
              </a:ext>
            </a:extLst>
          </p:cNvPr>
          <p:cNvSpPr/>
          <p:nvPr/>
        </p:nvSpPr>
        <p:spPr>
          <a:xfrm>
            <a:off x="4419600" y="4609039"/>
            <a:ext cx="1526221" cy="646331"/>
          </a:xfrm>
          <a:prstGeom prst="rect">
            <a:avLst/>
          </a:prstGeom>
        </p:spPr>
        <p:txBody>
          <a:bodyPr wrap="square">
            <a:spAutoFit/>
          </a:bodyPr>
          <a:lstStyle/>
          <a:p>
            <a:pPr algn="ctr"/>
            <a:r>
              <a:rPr lang="en-US" sz="3600" b="1" dirty="0">
                <a:solidFill>
                  <a:schemeClr val="bg1"/>
                </a:solidFill>
                <a:latin typeface="Calibri" panose="020F0502020204030204" pitchFamily="34" charset="0"/>
              </a:rPr>
              <a:t>Space</a:t>
            </a:r>
          </a:p>
        </p:txBody>
      </p:sp>
      <p:sp>
        <p:nvSpPr>
          <p:cNvPr id="21" name="TextBox 20">
            <a:extLst>
              <a:ext uri="{FF2B5EF4-FFF2-40B4-BE49-F238E27FC236}">
                <a16:creationId xmlns:a16="http://schemas.microsoft.com/office/drawing/2014/main" id="{890B7F9E-B6BC-4189-8EB3-2A02670E421F}"/>
              </a:ext>
            </a:extLst>
          </p:cNvPr>
          <p:cNvSpPr txBox="1"/>
          <p:nvPr/>
        </p:nvSpPr>
        <p:spPr>
          <a:xfrm>
            <a:off x="3727324" y="3652741"/>
            <a:ext cx="1828800" cy="646331"/>
          </a:xfrm>
          <a:prstGeom prst="rect">
            <a:avLst/>
          </a:prstGeom>
          <a:noFill/>
        </p:spPr>
        <p:txBody>
          <a:bodyPr wrap="square" rtlCol="0" anchor="ctr">
            <a:spAutoFit/>
          </a:bodyPr>
          <a:lstStyle/>
          <a:p>
            <a:pPr algn="ctr"/>
            <a:r>
              <a:rPr lang="en-US" sz="3600" b="1" dirty="0">
                <a:solidFill>
                  <a:schemeClr val="bg1"/>
                </a:solidFill>
                <a:latin typeface="Calibri" panose="020F0502020204030204" pitchFamily="34" charset="0"/>
              </a:rPr>
              <a:t>Food</a:t>
            </a:r>
          </a:p>
        </p:txBody>
      </p:sp>
      <p:sp>
        <p:nvSpPr>
          <p:cNvPr id="24" name="TextBox 23">
            <a:extLst>
              <a:ext uri="{FF2B5EF4-FFF2-40B4-BE49-F238E27FC236}">
                <a16:creationId xmlns:a16="http://schemas.microsoft.com/office/drawing/2014/main" id="{525990F6-B368-4CAC-9733-4800CAE83651}"/>
              </a:ext>
            </a:extLst>
          </p:cNvPr>
          <p:cNvSpPr txBox="1"/>
          <p:nvPr/>
        </p:nvSpPr>
        <p:spPr>
          <a:xfrm>
            <a:off x="295275" y="1752315"/>
            <a:ext cx="198120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rPr>
              <a:t>Oxygen</a:t>
            </a:r>
          </a:p>
        </p:txBody>
      </p:sp>
    </p:spTree>
    <p:extLst>
      <p:ext uri="{BB962C8B-B14F-4D97-AF65-F5344CB8AC3E}">
        <p14:creationId xmlns:p14="http://schemas.microsoft.com/office/powerpoint/2010/main" val="3972572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3" grpId="0"/>
      <p:bldP spid="21"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20216</TotalTime>
  <Words>918</Words>
  <Application>Microsoft Office PowerPoint</Application>
  <PresentationFormat>On-screen Show (4:3)</PresentationFormat>
  <Paragraphs>101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Myriad Pro</vt:lpstr>
      <vt:lpstr>Office Theme</vt:lpstr>
      <vt:lpstr>PowerPoint Presentation</vt:lpstr>
      <vt:lpstr>PowerPoint Presentation</vt:lpstr>
      <vt:lpstr>PowerPoint Presentation</vt:lpstr>
      <vt:lpstr>PowerPoint Presentation</vt:lpstr>
      <vt:lpstr>Plants</vt:lpstr>
      <vt:lpstr>Many Animals Eat Crayfish</vt:lpstr>
      <vt:lpstr>PowerPoint Presentation</vt:lpstr>
      <vt:lpstr>What Do Crayfish Eat?</vt:lpstr>
      <vt:lpstr>What do crayfish and other animals need to live?</vt:lpstr>
      <vt:lpstr>Signal Crayfish</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Reynolds</dc:creator>
  <cp:lastModifiedBy>rick R</cp:lastModifiedBy>
  <cp:revision>290</cp:revision>
  <dcterms:created xsi:type="dcterms:W3CDTF">2014-01-09T21:50:49Z</dcterms:created>
  <dcterms:modified xsi:type="dcterms:W3CDTF">2018-10-05T14:38:24Z</dcterms:modified>
</cp:coreProperties>
</file>